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wmf" ContentType="image/x-w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574" r:id="rId5"/>
    <p:sldId id="326" r:id="rId6"/>
    <p:sldId id="329" r:id="rId7"/>
    <p:sldId id="327" r:id="rId8"/>
    <p:sldId id="328" r:id="rId9"/>
    <p:sldId id="302" r:id="rId10"/>
    <p:sldId id="301" r:id="rId12"/>
    <p:sldId id="567" r:id="rId13"/>
    <p:sldId id="393" r:id="rId14"/>
    <p:sldId id="325" r:id="rId15"/>
    <p:sldId id="568" r:id="rId16"/>
    <p:sldId id="412" r:id="rId17"/>
    <p:sldId id="267" r:id="rId18"/>
    <p:sldId id="268" r:id="rId19"/>
    <p:sldId id="572" r:id="rId20"/>
    <p:sldId id="573" r:id="rId21"/>
    <p:sldId id="565" r:id="rId22"/>
    <p:sldId id="566" r:id="rId23"/>
    <p:sldId id="259" r:id="rId24"/>
    <p:sldId id="561" r:id="rId25"/>
    <p:sldId id="306" r:id="rId26"/>
    <p:sldId id="563" r:id="rId27"/>
    <p:sldId id="564" r:id="rId28"/>
    <p:sldId id="570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1F367-C0DD-4819-915F-B6867816927D}" type="datetimeFigureOut">
              <a:rPr lang="zh-TW" altLang="en-US" smtClean="0"/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  <a:endParaRPr lang="zh-TW" altLang="en-US"/>
          </a:p>
          <a:p>
            <a:pPr lvl="1"/>
            <a:r>
              <a:rPr lang="zh-TW" altLang="en-US"/>
              <a:t>第二層</a:t>
            </a:r>
            <a:endParaRPr lang="zh-TW" altLang="en-US"/>
          </a:p>
          <a:p>
            <a:pPr lvl="2"/>
            <a:r>
              <a:rPr lang="zh-TW" altLang="en-US"/>
              <a:t>第三層</a:t>
            </a:r>
            <a:endParaRPr lang="zh-TW" altLang="en-US"/>
          </a:p>
          <a:p>
            <a:pPr lvl="3"/>
            <a:r>
              <a:rPr lang="zh-TW" altLang="en-US"/>
              <a:t>第四層</a:t>
            </a:r>
            <a:endParaRPr lang="zh-TW" altLang="en-US"/>
          </a:p>
          <a:p>
            <a:pPr lvl="4"/>
            <a:r>
              <a:rPr lang="zh-TW" altLang="en-US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2B365-3B4A-4285-85DC-6CBD6D38FA90}" type="slidenum">
              <a:rPr lang="zh-TW" altLang="en-US" smtClean="0"/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E5EF4AE-971D-487C-8D5D-62E3CAA4C9CC}" type="slidenum">
              <a:rPr lang="zh-TW" altLang="en-US"/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400">
                <a:solidFill>
                  <a:srgbClr val="000099"/>
                </a:solidFill>
                <a:latin typeface="Arial" panose="020B0604020202090204" pitchFamily="34" charset="0"/>
              </a:rPr>
              <a:t>Notes:</a:t>
            </a:r>
            <a:endParaRPr lang="en-US" altLang="zh-TW" sz="1400">
              <a:solidFill>
                <a:srgbClr val="000099"/>
              </a:solidFill>
              <a:latin typeface="Arial" panose="020B0604020202090204" pitchFamily="34" charset="0"/>
            </a:endParaRPr>
          </a:p>
          <a:p>
            <a:r>
              <a:rPr lang="en-US" altLang="zh-TW" sz="1400">
                <a:solidFill>
                  <a:srgbClr val="000099"/>
                </a:solidFill>
                <a:latin typeface="Arial" panose="020B060402020209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altLang="zh-TW" sz="1400">
              <a:solidFill>
                <a:srgbClr val="000099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1724C10-0ACB-4983-A948-1BF33774993A}" type="slidenum">
              <a:rPr lang="zh-TW" altLang="en-US"/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400">
                <a:solidFill>
                  <a:srgbClr val="000099"/>
                </a:solidFill>
                <a:latin typeface="Arial" panose="020B0604020202090204" pitchFamily="34" charset="0"/>
              </a:rPr>
              <a:t>Notes:</a:t>
            </a:r>
            <a:endParaRPr lang="en-US" altLang="zh-TW" sz="1400">
              <a:solidFill>
                <a:srgbClr val="000099"/>
              </a:solidFill>
              <a:latin typeface="Arial" panose="020B0604020202090204" pitchFamily="34" charset="0"/>
            </a:endParaRPr>
          </a:p>
          <a:p>
            <a:r>
              <a:rPr lang="en-US" altLang="zh-TW" sz="1400">
                <a:solidFill>
                  <a:srgbClr val="000099"/>
                </a:solidFill>
                <a:latin typeface="Arial" panose="020B060402020209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altLang="zh-TW" sz="1400">
              <a:solidFill>
                <a:srgbClr val="000099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14400">
              <a:spcBef>
                <a:spcPct val="0"/>
              </a:spcBef>
            </a:pPr>
            <a:r>
              <a:rPr lang="en-US" altLang="zh-TW" sz="1700">
                <a:solidFill>
                  <a:srgbClr val="000099"/>
                </a:solidFill>
                <a:latin typeface="Times New Roman" panose="02020503050405090304" pitchFamily="18" charset="0"/>
              </a:rPr>
              <a:t>Notes:</a:t>
            </a:r>
            <a:r>
              <a:rPr lang="en-US" altLang="zh-TW" sz="1900">
                <a:solidFill>
                  <a:srgbClr val="000099"/>
                </a:solidFill>
                <a:latin typeface="Times New Roman" panose="02020503050405090304" pitchFamily="18" charset="0"/>
              </a:rPr>
              <a:t> </a:t>
            </a:r>
            <a:endParaRPr lang="en-US" altLang="zh-TW" sz="1900">
              <a:solidFill>
                <a:srgbClr val="000099"/>
              </a:solidFill>
              <a:latin typeface="Times New Roman" panose="02020503050405090304" pitchFamily="18" charset="0"/>
            </a:endParaRPr>
          </a:p>
          <a:p>
            <a:pPr defTabSz="914400">
              <a:spcBef>
                <a:spcPct val="0"/>
              </a:spcBef>
            </a:pPr>
            <a:r>
              <a:rPr lang="en-US" altLang="zh-TW" sz="1900">
                <a:solidFill>
                  <a:srgbClr val="000099"/>
                </a:solidFill>
                <a:latin typeface="Times New Roman" panose="0202050305040509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altLang="zh-TW" sz="1900">
              <a:solidFill>
                <a:srgbClr val="000099"/>
              </a:solidFill>
              <a:latin typeface="Times New Roman" panose="02020503050405090304" pitchFamily="18" charset="0"/>
            </a:endParaRPr>
          </a:p>
        </p:txBody>
      </p:sp>
      <p:sp>
        <p:nvSpPr>
          <p:cNvPr id="2191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TW"/>
              <a:t>Red = return pressure helium</a:t>
            </a:r>
            <a:endParaRPr lang="en-US" altLang="zh-TW"/>
          </a:p>
          <a:p>
            <a:r>
              <a:rPr lang="en-US" altLang="zh-TW"/>
              <a:t>Green = supply pressure helium</a:t>
            </a:r>
            <a:endParaRPr lang="en-US" altLang="zh-TW"/>
          </a:p>
          <a:p>
            <a:r>
              <a:rPr lang="en-US" altLang="zh-TW"/>
              <a:t>Blue = cooling water  Note the the system is sensitive to water flow direction,                                                                                                                                                                                            as well as rate and temperature.</a:t>
            </a:r>
            <a:endParaRPr lang="en-US" altLang="zh-TW"/>
          </a:p>
          <a:p>
            <a:r>
              <a:rPr lang="en-US" altLang="zh-TW"/>
              <a:t>Yellow = oil flow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</p:txBody>
      </p:sp>
      <p:sp>
        <p:nvSpPr>
          <p:cNvPr id="112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rgbClr val="8C735A">
            <a:alpha val="100000"/>
          </a:srgbClr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2050" name="群組 2049"/>
          <p:cNvGrpSpPr/>
          <p:nvPr/>
        </p:nvGrpSpPr>
        <p:grpSpPr>
          <a:xfrm>
            <a:off x="0" y="0"/>
            <a:ext cx="11830051" cy="6858000"/>
            <a:chOff x="0" y="0"/>
            <a:chExt cx="5589" cy="4320"/>
          </a:xfrm>
        </p:grpSpPr>
        <p:sp>
          <p:nvSpPr>
            <p:cNvPr id="2051" name="矩形 2050" descr="Stationery"/>
            <p:cNvSpPr/>
            <p:nvPr/>
          </p:nvSpPr>
          <p:spPr>
            <a:xfrm>
              <a:off x="336" y="150"/>
              <a:ext cx="5253" cy="4026"/>
            </a:xfrm>
            <a:prstGeom prst="rect">
              <a:avLst/>
            </a:prstGeom>
            <a:blipFill rotWithShape="0">
              <a:blip r:embed="rId2"/>
            </a:blipFill>
            <a:ln w="9525">
              <a:noFill/>
            </a:ln>
          </p:spPr>
          <p:txBody>
            <a:bodyPr wrap="none" anchor="ctr"/>
            <a:p>
              <a:pPr lvl="0" algn="ctr"/>
              <a:endParaRPr lang="en-US" altLang="x-none" dirty="0">
                <a:latin typeface="Times New Roman" panose="02020503050405090304" pitchFamily="18" charset="0"/>
              </a:endParaRPr>
            </a:p>
          </p:txBody>
        </p:sp>
        <p:pic>
          <p:nvPicPr>
            <p:cNvPr id="2052" name="圖片 2051" descr="minispi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53" name="標題 2052"/>
          <p:cNvSpPr>
            <a:spLocks noGrp="1"/>
          </p:cNvSpPr>
          <p:nvPr>
            <p:ph type="ctrTitle"/>
          </p:nvPr>
        </p:nvSpPr>
        <p:spPr>
          <a:xfrm>
            <a:off x="1282700" y="1925638"/>
            <a:ext cx="10363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按一下以編輯母片標題樣式</a:t>
            </a:r>
            <a:endParaRPr lang="zh-CN" altLang="en-US"/>
          </a:p>
        </p:txBody>
      </p:sp>
      <p:sp>
        <p:nvSpPr>
          <p:cNvPr id="2054" name="副標題 2053"/>
          <p:cNvSpPr>
            <a:spLocks noGrp="1"/>
          </p:cNvSpPr>
          <p:nvPr>
            <p:ph type="subTitle" idx="1"/>
          </p:nvPr>
        </p:nvSpPr>
        <p:spPr>
          <a:xfrm>
            <a:off x="2197100" y="3738563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 b="1">
                <a:solidFill>
                  <a:schemeClr val="bg2"/>
                </a:solidFill>
              </a:defRPr>
            </a:lvl1pPr>
            <a:lvl2pPr marL="457200" lvl="1" indent="0" algn="ctr">
              <a:buNone/>
              <a:defRPr b="1">
                <a:solidFill>
                  <a:schemeClr val="bg2"/>
                </a:solidFill>
              </a:defRPr>
            </a:lvl2pPr>
            <a:lvl3pPr marL="914400" lvl="2" indent="0" algn="ctr">
              <a:buNone/>
              <a:defRPr b="1">
                <a:solidFill>
                  <a:schemeClr val="bg2"/>
                </a:solidFill>
              </a:defRPr>
            </a:lvl3pPr>
            <a:lvl4pPr marL="1371600" lvl="3" indent="0" algn="ctr">
              <a:buNone/>
              <a:defRPr b="1">
                <a:solidFill>
                  <a:schemeClr val="bg2"/>
                </a:solidFill>
              </a:defRPr>
            </a:lvl4pPr>
            <a:lvl5pPr marL="1828800" lvl="4" indent="0" algn="ctr">
              <a:buNone/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zh-CN" altLang="en-US"/>
              <a:t>按一下以編輯母片副標題樣式</a:t>
            </a:r>
            <a:endParaRPr lang="zh-CN" altLang="en-US"/>
          </a:p>
        </p:txBody>
      </p:sp>
      <p:sp>
        <p:nvSpPr>
          <p:cNvPr id="2055" name="日期版面配置區 2054"/>
          <p:cNvSpPr>
            <a:spLocks noGrp="1"/>
          </p:cNvSpPr>
          <p:nvPr>
            <p:ph type="dt" sz="half" idx="2"/>
          </p:nvPr>
        </p:nvSpPr>
        <p:spPr>
          <a:xfrm>
            <a:off x="1282700" y="6100763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>
                <a:solidFill>
                  <a:srgbClr val="A08366"/>
                </a:solidFill>
              </a:defRPr>
            </a:lvl1pPr>
          </a:lstStyle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2056" name="頁尾版面配置區 2055"/>
          <p:cNvSpPr>
            <a:spLocks noGrp="1"/>
          </p:cNvSpPr>
          <p:nvPr>
            <p:ph type="ftr" sz="quarter" idx="3"/>
          </p:nvPr>
        </p:nvSpPr>
        <p:spPr>
          <a:xfrm>
            <a:off x="4533900" y="6100763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>
                <a:solidFill>
                  <a:srgbClr val="A08366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057" name="投影片編號版面配置區 2056"/>
          <p:cNvSpPr>
            <a:spLocks noGrp="1"/>
          </p:cNvSpPr>
          <p:nvPr>
            <p:ph type="sldNum" sz="quarter" idx="4"/>
          </p:nvPr>
        </p:nvSpPr>
        <p:spPr>
          <a:xfrm>
            <a:off x="9105900" y="6100763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>
                <a:solidFill>
                  <a:srgbClr val="A08366"/>
                </a:solidFill>
              </a:defRPr>
            </a:lvl1pPr>
          </a:lstStyle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  <p:sp>
        <p:nvSpPr>
          <p:cNvPr id="2058" name="直線接點 2057"/>
          <p:cNvSpPr/>
          <p:nvPr/>
        </p:nvSpPr>
        <p:spPr>
          <a:xfrm>
            <a:off x="1297517" y="3141663"/>
            <a:ext cx="10367433" cy="0"/>
          </a:xfrm>
          <a:prstGeom prst="line">
            <a:avLst/>
          </a:prstGeom>
          <a:ln w="508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200151" y="1600200"/>
            <a:ext cx="5087303" cy="4349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495097" y="1600200"/>
            <a:ext cx="5087303" cy="4349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86837" y="404813"/>
            <a:ext cx="2595563" cy="55451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200151" y="404813"/>
            <a:ext cx="7636220" cy="55451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  <a:endParaRPr lang="zh-TW" altLang="en-US" smtClean="0"/>
          </a:p>
          <a:p>
            <a:pPr lvl="1"/>
            <a:r>
              <a:rPr lang="zh-TW" altLang="en-US" smtClean="0"/>
              <a:t>第二層</a:t>
            </a:r>
            <a:endParaRPr lang="zh-TW" altLang="en-US" smtClean="0"/>
          </a:p>
          <a:p>
            <a:pPr lvl="2"/>
            <a:r>
              <a:rPr lang="zh-TW" altLang="en-US" smtClean="0"/>
              <a:t>第三層</a:t>
            </a:r>
            <a:endParaRPr lang="zh-TW" altLang="en-US" smtClean="0"/>
          </a:p>
          <a:p>
            <a:pPr lvl="3"/>
            <a:r>
              <a:rPr lang="zh-TW" altLang="en-US" smtClean="0"/>
              <a:t>第四層</a:t>
            </a:r>
            <a:endParaRPr lang="zh-TW" altLang="en-US" smtClean="0"/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735A">
            <a:alpha val="100000"/>
          </a:srgbClr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1026" name="群組 1025"/>
          <p:cNvGrpSpPr/>
          <p:nvPr/>
        </p:nvGrpSpPr>
        <p:grpSpPr>
          <a:xfrm>
            <a:off x="0" y="0"/>
            <a:ext cx="11830051" cy="6858000"/>
            <a:chOff x="0" y="0"/>
            <a:chExt cx="5589" cy="4320"/>
          </a:xfrm>
        </p:grpSpPr>
        <p:sp>
          <p:nvSpPr>
            <p:cNvPr id="1027" name="矩形 1026"/>
            <p:cNvSpPr/>
            <p:nvPr userDrawn="1"/>
          </p:nvSpPr>
          <p:spPr>
            <a:xfrm>
              <a:off x="336" y="150"/>
              <a:ext cx="5253" cy="4026"/>
            </a:xfrm>
            <a:prstGeom prst="rect">
              <a:avLst/>
            </a:prstGeom>
            <a:solidFill>
              <a:srgbClr val="E7D8AF"/>
            </a:solidFill>
            <a:ln w="9525">
              <a:noFill/>
            </a:ln>
          </p:spPr>
          <p:txBody>
            <a:bodyPr wrap="none" anchor="ctr"/>
            <a:p>
              <a:pPr lvl="0" algn="ctr"/>
              <a:endParaRPr lang="en-US" altLang="x-none" dirty="0">
                <a:latin typeface="Times New Roman" panose="02020503050405090304" pitchFamily="18" charset="0"/>
              </a:endParaRPr>
            </a:p>
          </p:txBody>
        </p:sp>
        <p:pic>
          <p:nvPicPr>
            <p:cNvPr id="1028" name="圖片 1027" descr="minispir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29" name="直線接點 1028"/>
          <p:cNvSpPr/>
          <p:nvPr/>
        </p:nvSpPr>
        <p:spPr>
          <a:xfrm>
            <a:off x="1354667" y="1600200"/>
            <a:ext cx="10329333" cy="0"/>
          </a:xfrm>
          <a:prstGeom prst="line">
            <a:avLst/>
          </a:prstGeom>
          <a:ln w="317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0" name="日期版面配置區 1029"/>
          <p:cNvSpPr>
            <a:spLocks noGrp="1"/>
          </p:cNvSpPr>
          <p:nvPr>
            <p:ph type="dt" sz="half" idx="2"/>
          </p:nvPr>
        </p:nvSpPr>
        <p:spPr>
          <a:xfrm>
            <a:off x="1320800" y="60960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fld id="{946374E0-1B34-4678-BE0F-7668F2795346}" type="datetimeFigureOut">
              <a:rPr lang="zh-TW" altLang="en-US" smtClean="0"/>
            </a:fld>
            <a:endParaRPr lang="zh-TW" altLang="en-US"/>
          </a:p>
        </p:txBody>
      </p:sp>
      <p:sp>
        <p:nvSpPr>
          <p:cNvPr id="1031" name="頁尾版面配置區 1030"/>
          <p:cNvSpPr>
            <a:spLocks noGrp="1"/>
          </p:cNvSpPr>
          <p:nvPr>
            <p:ph type="ftr" sz="quarter" idx="3"/>
          </p:nvPr>
        </p:nvSpPr>
        <p:spPr>
          <a:xfrm>
            <a:off x="4572000" y="60960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32" name="投影片編號版面配置區 1031"/>
          <p:cNvSpPr>
            <a:spLocks noGrp="1"/>
          </p:cNvSpPr>
          <p:nvPr>
            <p:ph type="sldNum" sz="quarter" idx="4"/>
          </p:nvPr>
        </p:nvSpPr>
        <p:spPr>
          <a:xfrm>
            <a:off x="9144000" y="6096000"/>
            <a:ext cx="2540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E55DDAC4-64FF-441C-B39B-4618799E962E}" type="slidenum">
              <a:rPr lang="zh-TW" altLang="en-US" smtClean="0"/>
            </a:fld>
            <a:endParaRPr lang="zh-TW" altLang="en-US"/>
          </a:p>
        </p:txBody>
      </p:sp>
      <p:sp>
        <p:nvSpPr>
          <p:cNvPr id="1033" name="標題 1032"/>
          <p:cNvSpPr>
            <a:spLocks noGrp="1"/>
          </p:cNvSpPr>
          <p:nvPr>
            <p:ph type="title"/>
          </p:nvPr>
        </p:nvSpPr>
        <p:spPr>
          <a:xfrm>
            <a:off x="1200151" y="404813"/>
            <a:ext cx="10382249" cy="10128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按一下以編輯母片標題樣式</a:t>
            </a:r>
            <a:endParaRPr lang="zh-CN" altLang="en-US"/>
          </a:p>
        </p:txBody>
      </p:sp>
      <p:sp>
        <p:nvSpPr>
          <p:cNvPr id="1034" name="文字版面配置區 1033"/>
          <p:cNvSpPr>
            <a:spLocks noGrp="1"/>
          </p:cNvSpPr>
          <p:nvPr>
            <p:ph type="body" idx="1"/>
          </p:nvPr>
        </p:nvSpPr>
        <p:spPr>
          <a:xfrm>
            <a:off x="1200151" y="1600200"/>
            <a:ext cx="10382249" cy="43497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按一下以編輯母片文字樣式</a:t>
            </a:r>
            <a:endParaRPr lang="zh-CN" altLang="en-US"/>
          </a:p>
          <a:p>
            <a:pPr lvl="1"/>
            <a:r>
              <a:rPr lang="zh-CN" altLang="en-US"/>
              <a:t>第二層</a:t>
            </a:r>
            <a:endParaRPr lang="zh-CN" altLang="en-US"/>
          </a:p>
          <a:p>
            <a:pPr lvl="2"/>
            <a:r>
              <a:rPr lang="zh-CN" altLang="en-US"/>
              <a:t>第三層</a:t>
            </a:r>
            <a:endParaRPr lang="zh-CN" altLang="en-US"/>
          </a:p>
          <a:p>
            <a:pPr lvl="3"/>
            <a:r>
              <a:rPr lang="zh-CN" altLang="en-US"/>
              <a:t>第四層</a:t>
            </a:r>
            <a:endParaRPr lang="zh-CN" altLang="en-US"/>
          </a:p>
          <a:p>
            <a:pPr lvl="4"/>
            <a:r>
              <a:rPr lang="zh-CN" altLang="en-US"/>
              <a:t>第五層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p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p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SimSun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emf"/><Relationship Id="rId3" Type="http://schemas.openxmlformats.org/officeDocument/2006/relationships/image" Target="../media/image19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3.png"/><Relationship Id="rId1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真空</a:t>
            </a:r>
            <a:r>
              <a:rPr lang="zh-TW" altLang="en-US"/>
              <a:t>腔體系統</a:t>
            </a:r>
            <a:r>
              <a:rPr lang="zh-TW" altLang="en-US" dirty="0"/>
              <a:t>的設計、控制與操作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97100" y="3722053"/>
            <a:ext cx="8534400" cy="1752600"/>
          </a:xfr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真空系統的建置，須考量如下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1234758" y="1358370"/>
            <a:ext cx="5157787" cy="823912"/>
          </a:xfrm>
        </p:spPr>
        <p:txBody>
          <a:bodyPr/>
          <a:lstStyle/>
          <a:p>
            <a:pPr algn="l"/>
            <a:r>
              <a:rPr lang="zh-TW" altLang="en-US" sz="2800" dirty="0"/>
              <a:t>主要思考項目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1234758" y="2357120"/>
            <a:ext cx="5157787" cy="3755048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真空壓力範圍</a:t>
            </a:r>
            <a:endParaRPr lang="en-US" altLang="zh-TW" sz="3600" dirty="0"/>
          </a:p>
          <a:p>
            <a:r>
              <a:rPr lang="zh-TW" altLang="en-US" sz="3600" dirty="0"/>
              <a:t>製程方式</a:t>
            </a:r>
            <a:endParaRPr lang="en-US" altLang="zh-TW" sz="3600" dirty="0"/>
          </a:p>
          <a:p>
            <a:r>
              <a:rPr lang="zh-TW" altLang="en-US" sz="3600" dirty="0"/>
              <a:t>抽氣方式</a:t>
            </a:r>
            <a:endParaRPr lang="en-US" altLang="zh-TW" sz="3600" dirty="0"/>
          </a:p>
          <a:p>
            <a:r>
              <a:rPr lang="zh-TW" altLang="en-US" sz="3600" dirty="0"/>
              <a:t>成本</a:t>
            </a:r>
            <a:endParaRPr lang="en-US" altLang="zh-TW" sz="3600" dirty="0"/>
          </a:p>
          <a:p>
            <a:r>
              <a:rPr lang="zh-TW" altLang="en-US" sz="3600" dirty="0"/>
              <a:t>操作及日後維護方便</a:t>
            </a:r>
            <a:endParaRPr lang="zh-TW" altLang="en-US" sz="3600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6726238" y="1358370"/>
            <a:ext cx="5183188" cy="823912"/>
          </a:xfrm>
        </p:spPr>
        <p:txBody>
          <a:bodyPr/>
          <a:lstStyle/>
          <a:p>
            <a:r>
              <a:rPr lang="zh-TW" altLang="en-US" sz="2800" dirty="0"/>
              <a:t>次要思考項目</a:t>
            </a:r>
            <a:endParaRPr lang="zh-TW" altLang="en-US" sz="2800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4"/>
          </p:nvPr>
        </p:nvSpPr>
        <p:spPr>
          <a:xfrm>
            <a:off x="6726238" y="2182752"/>
            <a:ext cx="4716194" cy="3527297"/>
          </a:xfrm>
        </p:spPr>
        <p:txBody>
          <a:bodyPr>
            <a:noAutofit/>
          </a:bodyPr>
          <a:lstStyle/>
          <a:p>
            <a:r>
              <a:rPr lang="zh-TW" altLang="en-US" sz="2000" dirty="0"/>
              <a:t>適切的真空法蘭面</a:t>
            </a:r>
            <a:endParaRPr lang="en-US" altLang="zh-TW" sz="2000" dirty="0"/>
          </a:p>
          <a:p>
            <a:r>
              <a:rPr lang="zh-TW" altLang="en-US" sz="2000" dirty="0"/>
              <a:t>合適的真空計的選用</a:t>
            </a:r>
            <a:endParaRPr lang="en-US" altLang="zh-TW" sz="2000" dirty="0"/>
          </a:p>
          <a:p>
            <a:r>
              <a:rPr lang="zh-TW" altLang="en-US" sz="2000" dirty="0"/>
              <a:t>適切的真空幫浦的選用</a:t>
            </a:r>
            <a:endParaRPr lang="en-US" altLang="zh-TW" sz="2000" dirty="0"/>
          </a:p>
          <a:p>
            <a:r>
              <a:rPr lang="zh-TW" altLang="en-US" sz="2000" dirty="0"/>
              <a:t>適切閥門選用</a:t>
            </a:r>
            <a:endParaRPr lang="en-US" altLang="zh-TW" sz="2000" dirty="0"/>
          </a:p>
          <a:p>
            <a:r>
              <a:rPr lang="zh-TW" altLang="en-US" sz="2000" dirty="0"/>
              <a:t>材料選用</a:t>
            </a:r>
            <a:endParaRPr lang="en-US" altLang="zh-TW" sz="2000" dirty="0"/>
          </a:p>
          <a:p>
            <a:r>
              <a:rPr lang="zh-TW" altLang="en-US" sz="2000" dirty="0"/>
              <a:t>腔體大小形狀</a:t>
            </a:r>
            <a:endParaRPr lang="en-US" altLang="zh-TW" sz="2000" dirty="0"/>
          </a:p>
          <a:p>
            <a:r>
              <a:rPr lang="zh-TW" altLang="en-US" sz="2000" dirty="0"/>
              <a:t>溫度 </a:t>
            </a:r>
            <a:endParaRPr lang="en-US" altLang="zh-TW" sz="2000" dirty="0"/>
          </a:p>
          <a:p>
            <a:r>
              <a:rPr lang="zh-TW" altLang="en-US" sz="2000" dirty="0"/>
              <a:t>氣 電 引入</a:t>
            </a:r>
            <a:endParaRPr lang="en-US" altLang="zh-TW" sz="2000" dirty="0"/>
          </a:p>
          <a:p>
            <a:r>
              <a:rPr lang="zh-TW" altLang="en-US" sz="2000" dirty="0"/>
              <a:t>安全</a:t>
            </a:r>
            <a:endParaRPr lang="en-US" altLang="zh-TW" sz="2000" dirty="0"/>
          </a:p>
          <a:p>
            <a:r>
              <a:rPr lang="zh-TW" altLang="en-US" sz="2000" dirty="0"/>
              <a:t>容易安裝 容易維修 容易操作</a:t>
            </a:r>
            <a:endParaRPr lang="en-US" altLang="zh-TW" sz="2000" dirty="0"/>
          </a:p>
          <a:p>
            <a:r>
              <a:rPr lang="zh-TW" altLang="en-US" sz="2000" dirty="0"/>
              <a:t>操控系統</a:t>
            </a:r>
            <a:endParaRPr lang="en-US" altLang="zh-TW" sz="2000" dirty="0"/>
          </a:p>
          <a:p>
            <a:r>
              <a:rPr lang="zh-TW" altLang="en-US" sz="2000" dirty="0"/>
              <a:t>紀錄 </a:t>
            </a:r>
            <a:endParaRPr lang="zh-TW" altLang="en-US" sz="2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1353820" y="5894705"/>
            <a:ext cx="5372735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dirty="0"/>
              <a:t>以上主要＆次要項目 相戶影響 、牽制 才有結論</a:t>
            </a: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真空系統含那些主要項目及操作方式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49693" y="1549718"/>
            <a:ext cx="5157787" cy="823912"/>
          </a:xfrm>
        </p:spPr>
        <p:txBody>
          <a:bodyPr/>
          <a:lstStyle/>
          <a:p>
            <a:pPr algn="l"/>
            <a:r>
              <a:rPr lang="zh-TW" altLang="en-US" sz="2800" dirty="0"/>
              <a:t>真空項目</a:t>
            </a:r>
            <a:endParaRPr lang="zh-TW" altLang="en-US" sz="2800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349693" y="2505075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dirty="0"/>
              <a:t>Vacuum Chamber</a:t>
            </a:r>
            <a:endParaRPr lang="en-US" altLang="zh-TW" dirty="0"/>
          </a:p>
          <a:p>
            <a:r>
              <a:rPr lang="en-US" altLang="zh-TW" dirty="0"/>
              <a:t>Vacuum Pump</a:t>
            </a:r>
            <a:endParaRPr lang="en-US" altLang="zh-TW" dirty="0"/>
          </a:p>
          <a:p>
            <a:r>
              <a:rPr lang="en-US" altLang="zh-TW" dirty="0"/>
              <a:t>Vacuum Gauges</a:t>
            </a:r>
            <a:endParaRPr lang="en-US" altLang="zh-TW" dirty="0"/>
          </a:p>
          <a:p>
            <a:r>
              <a:rPr lang="en-US" altLang="zh-TW" dirty="0"/>
              <a:t>Vacuum Valves</a:t>
            </a:r>
            <a:endParaRPr lang="en-US" altLang="zh-TW" dirty="0"/>
          </a:p>
          <a:p>
            <a:r>
              <a:rPr lang="zh-TW" altLang="en-US" dirty="0"/>
              <a:t>真空引入</a:t>
            </a:r>
            <a:r>
              <a:rPr lang="en-US" altLang="zh-TW" dirty="0"/>
              <a:t>(</a:t>
            </a:r>
            <a:r>
              <a:rPr lang="zh-TW" altLang="en-US" dirty="0"/>
              <a:t>氣</a:t>
            </a:r>
            <a:r>
              <a:rPr lang="en-US" altLang="zh-TW" dirty="0"/>
              <a:t>,</a:t>
            </a:r>
            <a:r>
              <a:rPr lang="zh-TW" altLang="en-US" dirty="0"/>
              <a:t>電</a:t>
            </a:r>
            <a:r>
              <a:rPr lang="en-US" altLang="zh-TW" dirty="0"/>
              <a:t>…), </a:t>
            </a:r>
            <a:endParaRPr lang="en-US" altLang="zh-TW" dirty="0"/>
          </a:p>
          <a:p>
            <a:r>
              <a:rPr lang="en-US" altLang="zh-TW" dirty="0"/>
              <a:t>Sensor( Diode sensor,….)</a:t>
            </a:r>
            <a:endParaRPr lang="en-US" altLang="zh-TW" dirty="0"/>
          </a:p>
          <a:p>
            <a:r>
              <a:rPr lang="zh-TW" altLang="en-US" dirty="0"/>
              <a:t>機械手臂</a:t>
            </a:r>
            <a:endParaRPr lang="en-US" altLang="zh-TW" dirty="0"/>
          </a:p>
          <a:p>
            <a:r>
              <a:rPr lang="en-US" altLang="zh-TW" dirty="0"/>
              <a:t>Heater</a:t>
            </a:r>
            <a:endParaRPr lang="en-US" altLang="zh-TW" dirty="0"/>
          </a:p>
          <a:p>
            <a:r>
              <a:rPr lang="en-US" altLang="zh-TW" dirty="0"/>
              <a:t>Vacuum </a:t>
            </a:r>
            <a:r>
              <a:rPr lang="zh-TW" altLang="en-US" dirty="0"/>
              <a:t>元件</a:t>
            </a:r>
            <a:r>
              <a:rPr lang="en-US" altLang="zh-TW" dirty="0"/>
              <a:t>(</a:t>
            </a:r>
            <a:r>
              <a:rPr lang="zh-TW" altLang="en-US" dirty="0"/>
              <a:t> 視窗</a:t>
            </a:r>
            <a:r>
              <a:rPr lang="en-US" altLang="zh-TW" dirty="0"/>
              <a:t>, </a:t>
            </a:r>
            <a:r>
              <a:rPr lang="en-US" altLang="zh-TW" dirty="0" err="1"/>
              <a:t>Bellow,adapter</a:t>
            </a:r>
            <a:r>
              <a:rPr lang="en-US" altLang="zh-TW" dirty="0"/>
              <a:t>…)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zh-TW" altLang="en-US" sz="2800" dirty="0"/>
              <a:t>操作方式</a:t>
            </a:r>
            <a:endParaRPr lang="zh-TW" altLang="en-US" sz="2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/>
              <a:t>完全目視</a:t>
            </a:r>
            <a:r>
              <a:rPr lang="en-US" altLang="zh-TW" dirty="0"/>
              <a:t>/</a:t>
            </a:r>
            <a:r>
              <a:rPr lang="zh-TW" altLang="en-US" dirty="0"/>
              <a:t>完全手動</a:t>
            </a:r>
            <a:endParaRPr lang="en-US" altLang="zh-TW" dirty="0"/>
          </a:p>
          <a:p>
            <a:r>
              <a:rPr lang="zh-TW" altLang="en-US" dirty="0"/>
              <a:t>完全目視</a:t>
            </a:r>
            <a:r>
              <a:rPr lang="en-US" altLang="zh-TW" dirty="0"/>
              <a:t>/</a:t>
            </a:r>
            <a:r>
              <a:rPr lang="zh-TW" altLang="en-US" dirty="0"/>
              <a:t>完全手動</a:t>
            </a:r>
            <a:r>
              <a:rPr lang="en-US" altLang="zh-TW" dirty="0"/>
              <a:t>(</a:t>
            </a:r>
            <a:r>
              <a:rPr lang="zh-TW" altLang="en-US" dirty="0"/>
              <a:t> 感應防呆</a:t>
            </a:r>
            <a:r>
              <a:rPr lang="en-US" altLang="zh-TW" dirty="0"/>
              <a:t>)</a:t>
            </a:r>
            <a:endParaRPr lang="en-US" altLang="zh-TW" dirty="0"/>
          </a:p>
          <a:p>
            <a:r>
              <a:rPr lang="zh-TW" altLang="en-US" dirty="0"/>
              <a:t>完全目視</a:t>
            </a:r>
            <a:r>
              <a:rPr lang="en-US" altLang="zh-TW" dirty="0"/>
              <a:t>/</a:t>
            </a:r>
            <a:r>
              <a:rPr lang="zh-TW" altLang="en-US" dirty="0"/>
              <a:t>部分手動</a:t>
            </a:r>
            <a:r>
              <a:rPr lang="en-US" altLang="zh-TW" dirty="0"/>
              <a:t>,</a:t>
            </a:r>
            <a:r>
              <a:rPr lang="zh-TW" altLang="en-US" dirty="0"/>
              <a:t>部分自動 </a:t>
            </a:r>
            <a:r>
              <a:rPr lang="en-US" altLang="zh-TW" dirty="0"/>
              <a:t>(</a:t>
            </a:r>
            <a:r>
              <a:rPr lang="zh-TW" altLang="en-US" dirty="0"/>
              <a:t>感應防呆</a:t>
            </a:r>
            <a:r>
              <a:rPr lang="en-US" altLang="zh-TW" dirty="0"/>
              <a:t>)</a:t>
            </a:r>
            <a:endParaRPr lang="en-US" altLang="zh-TW" dirty="0"/>
          </a:p>
          <a:p>
            <a:r>
              <a:rPr lang="zh-TW" altLang="en-US" dirty="0"/>
              <a:t>高程度自動化行程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Chamber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大小 </a:t>
            </a:r>
            <a:endParaRPr lang="en-US" altLang="zh-TW" dirty="0"/>
          </a:p>
          <a:p>
            <a:r>
              <a:rPr lang="zh-TW" altLang="en-US" dirty="0"/>
              <a:t>形體</a:t>
            </a:r>
            <a:endParaRPr lang="en-US" altLang="zh-TW" dirty="0"/>
          </a:p>
          <a:p>
            <a:r>
              <a:rPr lang="zh-TW" altLang="en-US" dirty="0"/>
              <a:t>強度</a:t>
            </a:r>
            <a:endParaRPr lang="en-US" altLang="zh-TW" dirty="0"/>
          </a:p>
          <a:p>
            <a:r>
              <a:rPr lang="zh-TW" altLang="en-US" dirty="0"/>
              <a:t>使用的真空壓力</a:t>
            </a:r>
            <a:endParaRPr lang="en-US" altLang="zh-TW" dirty="0"/>
          </a:p>
          <a:p>
            <a:r>
              <a:rPr lang="zh-TW" altLang="en-US" dirty="0"/>
              <a:t>溫度</a:t>
            </a:r>
            <a:endParaRPr lang="en-US" altLang="zh-TW" dirty="0"/>
          </a:p>
          <a:p>
            <a:r>
              <a:rPr lang="zh-TW" altLang="en-US" dirty="0"/>
              <a:t>腐蝕性</a:t>
            </a:r>
            <a:r>
              <a:rPr lang="en-US" altLang="zh-TW" dirty="0"/>
              <a:t>?</a:t>
            </a:r>
            <a:endParaRPr lang="en-US" altLang="zh-TW" dirty="0"/>
          </a:p>
          <a:p>
            <a:r>
              <a:rPr lang="zh-TW" altLang="en-US" dirty="0"/>
              <a:t>引入</a:t>
            </a:r>
            <a:endParaRPr lang="en-US" altLang="zh-TW" dirty="0"/>
          </a:p>
          <a:p>
            <a:r>
              <a:rPr lang="zh-TW" altLang="en-US" dirty="0"/>
              <a:t>機械傳輸 轉動 </a:t>
            </a:r>
            <a:endParaRPr lang="en-US" altLang="zh-TW" dirty="0"/>
          </a:p>
          <a:p>
            <a:r>
              <a:rPr lang="zh-TW" altLang="en-US" dirty="0"/>
              <a:t>未來 </a:t>
            </a:r>
            <a:r>
              <a:rPr lang="en-US" altLang="zh-TW" dirty="0"/>
              <a:t>PM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83300" y="1797685"/>
            <a:ext cx="5499100" cy="4349750"/>
          </a:xfrm>
        </p:spPr>
        <p:txBody>
          <a:bodyPr>
            <a:normAutofit fontScale="90000" lnSpcReduction="10000"/>
          </a:bodyPr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圓柱</a:t>
            </a:r>
            <a:r>
              <a:rPr lang="en-US" altLang="zh-TW" dirty="0"/>
              <a:t>/</a:t>
            </a:r>
            <a:r>
              <a:rPr lang="zh-TW" altLang="en-US" dirty="0"/>
              <a:t>方形 </a:t>
            </a:r>
            <a:endParaRPr lang="en-US" altLang="zh-TW" dirty="0"/>
          </a:p>
          <a:p>
            <a:r>
              <a:rPr lang="zh-TW" altLang="en-US" dirty="0"/>
              <a:t>壓力產生的形變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1kg/cm2) &amp;</a:t>
            </a:r>
            <a:r>
              <a:rPr lang="zh-TW" altLang="en-US" dirty="0"/>
              <a:t> 腔們強度 </a:t>
            </a:r>
            <a:r>
              <a:rPr lang="en-US" altLang="zh-TW" dirty="0"/>
              <a:t>, </a:t>
            </a:r>
            <a:r>
              <a:rPr lang="zh-TW" altLang="en-US" dirty="0"/>
              <a:t>載重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Valve, Pump......)</a:t>
            </a:r>
            <a:endParaRPr lang="en-US" altLang="zh-TW" dirty="0"/>
          </a:p>
          <a:p>
            <a:r>
              <a:rPr lang="en-US" altLang="zh-TW" dirty="0"/>
              <a:t>304, 316, 304ESR, </a:t>
            </a:r>
            <a:r>
              <a:rPr lang="zh-TW" altLang="en-US" dirty="0"/>
              <a:t>鋁合金</a:t>
            </a:r>
            <a:r>
              <a:rPr lang="en-US" altLang="zh-TW" dirty="0"/>
              <a:t>......</a:t>
            </a:r>
            <a:endParaRPr lang="en-US" altLang="zh-TW" dirty="0"/>
          </a:p>
          <a:p>
            <a:r>
              <a:rPr lang="en-US" altLang="zh-TW" dirty="0"/>
              <a:t>O-RING/All Metal</a:t>
            </a:r>
            <a:endParaRPr lang="en-US" altLang="zh-TW" dirty="0"/>
          </a:p>
          <a:p>
            <a:r>
              <a:rPr lang="zh-TW" altLang="en-US" dirty="0"/>
              <a:t>冷卻水 </a:t>
            </a:r>
            <a:r>
              <a:rPr lang="en-US" altLang="zh-TW" dirty="0"/>
              <a:t>gas</a:t>
            </a:r>
            <a:r>
              <a:rPr lang="zh-TW" altLang="en-US" dirty="0"/>
              <a:t> 電</a:t>
            </a:r>
            <a:endParaRPr lang="en-US" altLang="zh-TW" dirty="0"/>
          </a:p>
          <a:p>
            <a:r>
              <a:rPr lang="en-US" altLang="zh-TW" dirty="0"/>
              <a:t>robot</a:t>
            </a: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/>
              <a:t>Flanges </a:t>
            </a:r>
            <a:r>
              <a:rPr lang="zh-TW" altLang="en-US" dirty="0"/>
              <a:t>多寡</a:t>
            </a:r>
            <a:r>
              <a:rPr lang="en-US" altLang="zh-TW" dirty="0"/>
              <a:t>, Size, </a:t>
            </a:r>
            <a:r>
              <a:rPr lang="en-US" altLang="zh-TW" dirty="0" err="1"/>
              <a:t>Oring</a:t>
            </a:r>
            <a:r>
              <a:rPr lang="en-US" altLang="zh-TW" dirty="0"/>
              <a:t> or All metal ( CFF, ISO, KF, ANSI?)</a:t>
            </a:r>
            <a:endParaRPr lang="en-US" altLang="zh-TW" dirty="0"/>
          </a:p>
          <a:p>
            <a:r>
              <a:rPr lang="en-US" altLang="zh-TW" dirty="0"/>
              <a:t>Viewport?</a:t>
            </a:r>
            <a:endParaRPr lang="en-US" altLang="zh-TW" dirty="0"/>
          </a:p>
          <a:p>
            <a:r>
              <a:rPr lang="en-US" altLang="zh-TW" dirty="0"/>
              <a:t>Turbo pump/</a:t>
            </a:r>
            <a:r>
              <a:rPr lang="en-US" altLang="zh-TW" dirty="0" err="1"/>
              <a:t>Cryo</a:t>
            </a:r>
            <a:r>
              <a:rPr lang="en-US" altLang="zh-TW" dirty="0"/>
              <a:t> pump </a:t>
            </a:r>
            <a:r>
              <a:rPr lang="zh-TW" altLang="en-US" dirty="0"/>
              <a:t>採 橫掛或垂直</a:t>
            </a:r>
            <a:endParaRPr lang="en-US" altLang="zh-TW" dirty="0"/>
          </a:p>
          <a:p>
            <a:r>
              <a:rPr lang="zh-TW" altLang="en-US" dirty="0"/>
              <a:t>震動考量</a:t>
            </a:r>
            <a:endParaRPr lang="en-US" altLang="zh-TW" dirty="0"/>
          </a:p>
          <a:p>
            <a:r>
              <a:rPr lang="en-US" altLang="zh-TW" dirty="0"/>
              <a:t>feedthrough</a:t>
            </a:r>
            <a:endParaRPr lang="zh-TW" altLang="en-US" dirty="0"/>
          </a:p>
        </p:txBody>
      </p:sp>
      <p:sp>
        <p:nvSpPr>
          <p:cNvPr id="3" name="標題 1"/>
          <p:cNvSpPr>
            <a:spLocks noGrp="1"/>
          </p:cNvSpPr>
          <p:nvPr/>
        </p:nvSpPr>
        <p:spPr>
          <a:xfrm>
            <a:off x="1327151" y="531813"/>
            <a:ext cx="10382249" cy="10128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/>
              <a:t>Chamber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本公司及母公司的相關範例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8200" y="2541986"/>
            <a:ext cx="5181600" cy="2918615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541986"/>
            <a:ext cx="5181600" cy="291861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本公司及母公司的相關範例</a:t>
            </a:r>
            <a:endParaRPr lang="zh-TW" altLang="en-US" dirty="0"/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sz="half" idx="2"/>
          </p:nvPr>
        </p:nvPicPr>
        <p:blipFill rotWithShape="1">
          <a:blip r:embed="rId1"/>
          <a:srcRect/>
          <a:stretch>
            <a:fillRect/>
          </a:stretch>
        </p:blipFill>
        <p:spPr>
          <a:xfrm rot="5400000">
            <a:off x="5612878" y="1877467"/>
            <a:ext cx="5898584" cy="4779937"/>
          </a:xfrm>
          <a:prstGeom prst="rect">
            <a:avLst/>
          </a:prstGeom>
        </p:spPr>
      </p:pic>
      <p:pic>
        <p:nvPicPr>
          <p:cNvPr id="15" name="內容版面配置區 1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3969"/>
            <a:ext cx="5181600" cy="29146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Vacuum Levels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grpSp>
        <p:nvGrpSpPr>
          <p:cNvPr id="118787" name="Group 3"/>
          <p:cNvGrpSpPr/>
          <p:nvPr/>
        </p:nvGrpSpPr>
        <p:grpSpPr bwMode="auto">
          <a:xfrm>
            <a:off x="1648619" y="1376291"/>
            <a:ext cx="8894762" cy="4765675"/>
            <a:chOff x="95" y="672"/>
            <a:chExt cx="5603" cy="3002"/>
          </a:xfrm>
        </p:grpSpPr>
        <p:sp>
          <p:nvSpPr>
            <p:cNvPr id="118788" name="Rectangle 4"/>
            <p:cNvSpPr>
              <a:spLocks noChangeArrowheads="1"/>
            </p:cNvSpPr>
            <p:nvPr/>
          </p:nvSpPr>
          <p:spPr bwMode="auto">
            <a:xfrm>
              <a:off x="128" y="711"/>
              <a:ext cx="5499" cy="923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789" name="Rectangle 5"/>
            <p:cNvSpPr>
              <a:spLocks noChangeArrowheads="1"/>
            </p:cNvSpPr>
            <p:nvPr/>
          </p:nvSpPr>
          <p:spPr bwMode="auto">
            <a:xfrm>
              <a:off x="147" y="2497"/>
              <a:ext cx="5499" cy="1162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rgbClr val="00CC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790" name="Rectangle 6"/>
            <p:cNvSpPr>
              <a:spLocks noChangeArrowheads="1"/>
            </p:cNvSpPr>
            <p:nvPr/>
          </p:nvSpPr>
          <p:spPr bwMode="auto">
            <a:xfrm>
              <a:off x="144" y="1648"/>
              <a:ext cx="5487" cy="843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rgbClr val="99CC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791" name="Rectangle 7"/>
            <p:cNvSpPr>
              <a:spLocks noChangeArrowheads="1"/>
            </p:cNvSpPr>
            <p:nvPr/>
          </p:nvSpPr>
          <p:spPr bwMode="auto">
            <a:xfrm>
              <a:off x="1074" y="911"/>
              <a:ext cx="95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zh-TW" sz="2000" b="1">
                  <a:solidFill>
                    <a:srgbClr val="000099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Pressure</a:t>
              </a:r>
              <a:endParaRPr lang="en-US" altLang="zh-TW" sz="2000" b="1">
                <a:solidFill>
                  <a:srgbClr val="000099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grpSp>
          <p:nvGrpSpPr>
            <p:cNvPr id="118792" name="Group 8"/>
            <p:cNvGrpSpPr/>
            <p:nvPr/>
          </p:nvGrpSpPr>
          <p:grpSpPr bwMode="auto">
            <a:xfrm>
              <a:off x="2010" y="672"/>
              <a:ext cx="2686" cy="3002"/>
              <a:chOff x="2010" y="937"/>
              <a:chExt cx="2686" cy="3002"/>
            </a:xfrm>
          </p:grpSpPr>
          <p:grpSp>
            <p:nvGrpSpPr>
              <p:cNvPr id="118793" name="Group 9"/>
              <p:cNvGrpSpPr/>
              <p:nvPr/>
            </p:nvGrpSpPr>
            <p:grpSpPr bwMode="auto">
              <a:xfrm>
                <a:off x="2376" y="1214"/>
                <a:ext cx="133" cy="2608"/>
                <a:chOff x="2376" y="1214"/>
                <a:chExt cx="133" cy="2608"/>
              </a:xfrm>
            </p:grpSpPr>
            <p:sp>
              <p:nvSpPr>
                <p:cNvPr id="118794" name="Line 10"/>
                <p:cNvSpPr>
                  <a:spLocks noChangeShapeType="1"/>
                </p:cNvSpPr>
                <p:nvPr/>
              </p:nvSpPr>
              <p:spPr bwMode="auto">
                <a:xfrm>
                  <a:off x="2509" y="1214"/>
                  <a:ext cx="0" cy="26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795" name="Line 11"/>
                <p:cNvSpPr>
                  <a:spLocks noChangeShapeType="1"/>
                </p:cNvSpPr>
                <p:nvPr/>
              </p:nvSpPr>
              <p:spPr bwMode="auto">
                <a:xfrm>
                  <a:off x="2376" y="1214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796" name="Line 12"/>
                <p:cNvSpPr>
                  <a:spLocks noChangeShapeType="1"/>
                </p:cNvSpPr>
                <p:nvPr/>
              </p:nvSpPr>
              <p:spPr bwMode="auto">
                <a:xfrm>
                  <a:off x="2376" y="1395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797" name="Line 13"/>
                <p:cNvSpPr>
                  <a:spLocks noChangeShapeType="1"/>
                </p:cNvSpPr>
                <p:nvPr/>
              </p:nvSpPr>
              <p:spPr bwMode="auto">
                <a:xfrm>
                  <a:off x="2376" y="157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798" name="Line 14"/>
                <p:cNvSpPr>
                  <a:spLocks noChangeShapeType="1"/>
                </p:cNvSpPr>
                <p:nvPr/>
              </p:nvSpPr>
              <p:spPr bwMode="auto">
                <a:xfrm>
                  <a:off x="2376" y="175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799" name="Line 15"/>
                <p:cNvSpPr>
                  <a:spLocks noChangeShapeType="1"/>
                </p:cNvSpPr>
                <p:nvPr/>
              </p:nvSpPr>
              <p:spPr bwMode="auto">
                <a:xfrm>
                  <a:off x="2376" y="1928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0" name="Line 16"/>
                <p:cNvSpPr>
                  <a:spLocks noChangeShapeType="1"/>
                </p:cNvSpPr>
                <p:nvPr/>
              </p:nvSpPr>
              <p:spPr bwMode="auto">
                <a:xfrm>
                  <a:off x="2376" y="2097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1" name="Line 17"/>
                <p:cNvSpPr>
                  <a:spLocks noChangeShapeType="1"/>
                </p:cNvSpPr>
                <p:nvPr/>
              </p:nvSpPr>
              <p:spPr bwMode="auto">
                <a:xfrm>
                  <a:off x="2376" y="2266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2" name="Line 18"/>
                <p:cNvSpPr>
                  <a:spLocks noChangeShapeType="1"/>
                </p:cNvSpPr>
                <p:nvPr/>
              </p:nvSpPr>
              <p:spPr bwMode="auto">
                <a:xfrm>
                  <a:off x="2376" y="2434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3" name="Line 19"/>
                <p:cNvSpPr>
                  <a:spLocks noChangeShapeType="1"/>
                </p:cNvSpPr>
                <p:nvPr/>
              </p:nvSpPr>
              <p:spPr bwMode="auto">
                <a:xfrm>
                  <a:off x="2376" y="2609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4" name="Line 20"/>
                <p:cNvSpPr>
                  <a:spLocks noChangeShapeType="1"/>
                </p:cNvSpPr>
                <p:nvPr/>
              </p:nvSpPr>
              <p:spPr bwMode="auto">
                <a:xfrm>
                  <a:off x="2376" y="2777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5" name="Line 21"/>
                <p:cNvSpPr>
                  <a:spLocks noChangeShapeType="1"/>
                </p:cNvSpPr>
                <p:nvPr/>
              </p:nvSpPr>
              <p:spPr bwMode="auto">
                <a:xfrm>
                  <a:off x="2376" y="2945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6" name="Line 22"/>
                <p:cNvSpPr>
                  <a:spLocks noChangeShapeType="1"/>
                </p:cNvSpPr>
                <p:nvPr/>
              </p:nvSpPr>
              <p:spPr bwMode="auto">
                <a:xfrm>
                  <a:off x="2376" y="312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7" name="Line 23"/>
                <p:cNvSpPr>
                  <a:spLocks noChangeShapeType="1"/>
                </p:cNvSpPr>
                <p:nvPr/>
              </p:nvSpPr>
              <p:spPr bwMode="auto">
                <a:xfrm>
                  <a:off x="2376" y="3296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8" name="Line 24"/>
                <p:cNvSpPr>
                  <a:spLocks noChangeShapeType="1"/>
                </p:cNvSpPr>
                <p:nvPr/>
              </p:nvSpPr>
              <p:spPr bwMode="auto">
                <a:xfrm>
                  <a:off x="2376" y="347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09" name="Line 25"/>
                <p:cNvSpPr>
                  <a:spLocks noChangeShapeType="1"/>
                </p:cNvSpPr>
                <p:nvPr/>
              </p:nvSpPr>
              <p:spPr bwMode="auto">
                <a:xfrm>
                  <a:off x="2376" y="3640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10" name="Line 26"/>
                <p:cNvSpPr>
                  <a:spLocks noChangeShapeType="1"/>
                </p:cNvSpPr>
                <p:nvPr/>
              </p:nvSpPr>
              <p:spPr bwMode="auto">
                <a:xfrm>
                  <a:off x="2376" y="382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sp>
            <p:nvSpPr>
              <p:cNvPr id="118811" name="Rectangle 27"/>
              <p:cNvSpPr>
                <a:spLocks noChangeArrowheads="1"/>
              </p:cNvSpPr>
              <p:nvPr/>
            </p:nvSpPr>
            <p:spPr bwMode="auto">
              <a:xfrm>
                <a:off x="2010" y="1109"/>
                <a:ext cx="466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-12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2" name="Rectangle 28"/>
              <p:cNvSpPr>
                <a:spLocks noChangeArrowheads="1"/>
              </p:cNvSpPr>
              <p:nvPr/>
            </p:nvSpPr>
            <p:spPr bwMode="auto">
              <a:xfrm>
                <a:off x="2010" y="3533"/>
                <a:ext cx="321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100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3" name="Rectangle 29"/>
              <p:cNvSpPr>
                <a:spLocks noChangeArrowheads="1"/>
              </p:cNvSpPr>
              <p:nvPr/>
            </p:nvSpPr>
            <p:spPr bwMode="auto">
              <a:xfrm>
                <a:off x="2146" y="3194"/>
                <a:ext cx="177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4" name="Rectangle 30"/>
              <p:cNvSpPr>
                <a:spLocks noChangeArrowheads="1"/>
              </p:cNvSpPr>
              <p:nvPr/>
            </p:nvSpPr>
            <p:spPr bwMode="auto">
              <a:xfrm>
                <a:off x="2010" y="2497"/>
                <a:ext cx="375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-4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5" name="Rectangle 31"/>
              <p:cNvSpPr>
                <a:spLocks noChangeArrowheads="1"/>
              </p:cNvSpPr>
              <p:nvPr/>
            </p:nvSpPr>
            <p:spPr bwMode="auto">
              <a:xfrm>
                <a:off x="2010" y="2160"/>
                <a:ext cx="3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-6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6" name="Rectangle 32"/>
              <p:cNvSpPr>
                <a:spLocks noChangeArrowheads="1"/>
              </p:cNvSpPr>
              <p:nvPr/>
            </p:nvSpPr>
            <p:spPr bwMode="auto">
              <a:xfrm>
                <a:off x="2010" y="1821"/>
                <a:ext cx="348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-8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7" name="Rectangle 33"/>
              <p:cNvSpPr>
                <a:spLocks noChangeArrowheads="1"/>
              </p:cNvSpPr>
              <p:nvPr/>
            </p:nvSpPr>
            <p:spPr bwMode="auto">
              <a:xfrm>
                <a:off x="2010" y="1467"/>
                <a:ext cx="4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-10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8" name="Rectangle 34"/>
              <p:cNvSpPr>
                <a:spLocks noChangeArrowheads="1"/>
              </p:cNvSpPr>
              <p:nvPr/>
            </p:nvSpPr>
            <p:spPr bwMode="auto">
              <a:xfrm>
                <a:off x="2010" y="2840"/>
                <a:ext cx="348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-2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19" name="Line 35"/>
              <p:cNvSpPr>
                <a:spLocks noChangeShapeType="1"/>
              </p:cNvSpPr>
              <p:nvPr/>
            </p:nvSpPr>
            <p:spPr bwMode="auto">
              <a:xfrm>
                <a:off x="3652" y="1214"/>
                <a:ext cx="0" cy="2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grpSp>
            <p:nvGrpSpPr>
              <p:cNvPr id="118820" name="Group 36"/>
              <p:cNvGrpSpPr/>
              <p:nvPr/>
            </p:nvGrpSpPr>
            <p:grpSpPr bwMode="auto">
              <a:xfrm>
                <a:off x="3659" y="1395"/>
                <a:ext cx="130" cy="2006"/>
                <a:chOff x="3659" y="1395"/>
                <a:chExt cx="130" cy="2006"/>
              </a:xfrm>
            </p:grpSpPr>
            <p:sp>
              <p:nvSpPr>
                <p:cNvPr id="118821" name="Line 37"/>
                <p:cNvSpPr>
                  <a:spLocks noChangeShapeType="1"/>
                </p:cNvSpPr>
                <p:nvPr/>
              </p:nvSpPr>
              <p:spPr bwMode="auto">
                <a:xfrm>
                  <a:off x="3659" y="1395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2" name="Line 38"/>
                <p:cNvSpPr>
                  <a:spLocks noChangeShapeType="1"/>
                </p:cNvSpPr>
                <p:nvPr/>
              </p:nvSpPr>
              <p:spPr bwMode="auto">
                <a:xfrm>
                  <a:off x="3659" y="2400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3" name="Line 39"/>
                <p:cNvSpPr>
                  <a:spLocks noChangeShapeType="1"/>
                </p:cNvSpPr>
                <p:nvPr/>
              </p:nvSpPr>
              <p:spPr bwMode="auto">
                <a:xfrm>
                  <a:off x="3659" y="2504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4" name="Line 40"/>
                <p:cNvSpPr>
                  <a:spLocks noChangeShapeType="1"/>
                </p:cNvSpPr>
                <p:nvPr/>
              </p:nvSpPr>
              <p:spPr bwMode="auto">
                <a:xfrm>
                  <a:off x="3659" y="2691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5" name="Line 41"/>
                <p:cNvSpPr>
                  <a:spLocks noChangeShapeType="1"/>
                </p:cNvSpPr>
                <p:nvPr/>
              </p:nvSpPr>
              <p:spPr bwMode="auto">
                <a:xfrm>
                  <a:off x="3659" y="1836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6" name="Line 42"/>
                <p:cNvSpPr>
                  <a:spLocks noChangeShapeType="1"/>
                </p:cNvSpPr>
                <p:nvPr/>
              </p:nvSpPr>
              <p:spPr bwMode="auto">
                <a:xfrm>
                  <a:off x="3659" y="2107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7" name="Line 43"/>
                <p:cNvSpPr>
                  <a:spLocks noChangeShapeType="1"/>
                </p:cNvSpPr>
                <p:nvPr/>
              </p:nvSpPr>
              <p:spPr bwMode="auto">
                <a:xfrm>
                  <a:off x="3659" y="3122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28" name="Line 44"/>
                <p:cNvSpPr>
                  <a:spLocks noChangeShapeType="1"/>
                </p:cNvSpPr>
                <p:nvPr/>
              </p:nvSpPr>
              <p:spPr bwMode="auto">
                <a:xfrm>
                  <a:off x="3659" y="3401"/>
                  <a:ext cx="1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sp>
            <p:nvSpPr>
              <p:cNvPr id="118829" name="Line 45"/>
              <p:cNvSpPr>
                <a:spLocks noChangeShapeType="1"/>
              </p:cNvSpPr>
              <p:nvPr/>
            </p:nvSpPr>
            <p:spPr bwMode="auto">
              <a:xfrm>
                <a:off x="3651" y="3822"/>
                <a:ext cx="13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8830" name="Rectangle 46"/>
              <p:cNvSpPr>
                <a:spLocks noChangeArrowheads="1"/>
              </p:cNvSpPr>
              <p:nvPr/>
            </p:nvSpPr>
            <p:spPr bwMode="auto">
              <a:xfrm>
                <a:off x="3770" y="1997"/>
                <a:ext cx="68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200 (322)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1" name="Rectangle 47"/>
              <p:cNvSpPr>
                <a:spLocks noChangeArrowheads="1"/>
              </p:cNvSpPr>
              <p:nvPr/>
            </p:nvSpPr>
            <p:spPr bwMode="auto">
              <a:xfrm>
                <a:off x="3746" y="2276"/>
                <a:ext cx="72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100 (161)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2" name="Rectangle 48"/>
              <p:cNvSpPr>
                <a:spLocks noChangeArrowheads="1"/>
              </p:cNvSpPr>
              <p:nvPr/>
            </p:nvSpPr>
            <p:spPr bwMode="auto">
              <a:xfrm>
                <a:off x="3770" y="2411"/>
                <a:ext cx="626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80 (129)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3" name="Rectangle 49"/>
              <p:cNvSpPr>
                <a:spLocks noChangeArrowheads="1"/>
              </p:cNvSpPr>
              <p:nvPr/>
            </p:nvSpPr>
            <p:spPr bwMode="auto">
              <a:xfrm>
                <a:off x="3770" y="2586"/>
                <a:ext cx="574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60 (97)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4" name="Rectangle 50"/>
              <p:cNvSpPr>
                <a:spLocks noChangeArrowheads="1"/>
              </p:cNvSpPr>
              <p:nvPr/>
            </p:nvSpPr>
            <p:spPr bwMode="auto">
              <a:xfrm>
                <a:off x="3770" y="3051"/>
                <a:ext cx="54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40 (64)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5" name="Rectangle 51"/>
              <p:cNvSpPr>
                <a:spLocks noChangeArrowheads="1"/>
              </p:cNvSpPr>
              <p:nvPr/>
            </p:nvSpPr>
            <p:spPr bwMode="auto">
              <a:xfrm>
                <a:off x="3770" y="3323"/>
                <a:ext cx="56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20 (32)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36" name="Rectangle 52"/>
              <p:cNvSpPr>
                <a:spLocks noChangeArrowheads="1"/>
              </p:cNvSpPr>
              <p:nvPr/>
            </p:nvSpPr>
            <p:spPr bwMode="auto">
              <a:xfrm>
                <a:off x="2011" y="937"/>
                <a:ext cx="38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TW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Torr</a:t>
                </a:r>
                <a:endPara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grpSp>
            <p:nvGrpSpPr>
              <p:cNvPr id="118837" name="Group 53"/>
              <p:cNvGrpSpPr/>
              <p:nvPr/>
            </p:nvGrpSpPr>
            <p:grpSpPr bwMode="auto">
              <a:xfrm>
                <a:off x="3756" y="937"/>
                <a:ext cx="839" cy="995"/>
                <a:chOff x="3756" y="937"/>
                <a:chExt cx="839" cy="995"/>
              </a:xfrm>
            </p:grpSpPr>
            <p:sp>
              <p:nvSpPr>
                <p:cNvPr id="118838" name="Rectangle 54"/>
                <p:cNvSpPr>
                  <a:spLocks noChangeArrowheads="1"/>
                </p:cNvSpPr>
                <p:nvPr/>
              </p:nvSpPr>
              <p:spPr bwMode="auto">
                <a:xfrm>
                  <a:off x="3770" y="1288"/>
                  <a:ext cx="825" cy="2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76200" tIns="38100" rIns="76200" bIns="38100">
                  <a:spAutoFit/>
                </a:bodyPr>
                <a:lstStyle>
                  <a:lvl1pPr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1pPr>
                  <a:lvl2pPr marL="38417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2pPr>
                  <a:lvl3pPr marL="77152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3pPr>
                  <a:lvl4pPr marL="115570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4pPr>
                  <a:lvl5pPr marL="154178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5pPr>
                  <a:lvl6pPr marL="19989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6pPr>
                  <a:lvl7pPr marL="24561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7pPr>
                  <a:lvl8pPr marL="29133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8pPr>
                  <a:lvl9pPr marL="33705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zh-TW" altLang="en-US" sz="1600" b="1">
                      <a:latin typeface="Arial" panose="020B0604020202090204" pitchFamily="34" charset="0"/>
                      <a:ea typeface="新細明體" panose="02020500000000000000" pitchFamily="18" charset="-120"/>
                    </a:rPr>
                    <a:t>1000 (1609)</a:t>
                  </a:r>
                  <a:endPara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8839" name="Rectangle 55"/>
                <p:cNvSpPr>
                  <a:spLocks noChangeArrowheads="1"/>
                </p:cNvSpPr>
                <p:nvPr/>
              </p:nvSpPr>
              <p:spPr bwMode="auto">
                <a:xfrm>
                  <a:off x="3770" y="1730"/>
                  <a:ext cx="687" cy="2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76200" tIns="38100" rIns="76200" bIns="38100">
                  <a:spAutoFit/>
                </a:bodyPr>
                <a:lstStyle>
                  <a:lvl1pPr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1pPr>
                  <a:lvl2pPr marL="38417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2pPr>
                  <a:lvl3pPr marL="77152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3pPr>
                  <a:lvl4pPr marL="115570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4pPr>
                  <a:lvl5pPr marL="154178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5pPr>
                  <a:lvl6pPr marL="19989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6pPr>
                  <a:lvl7pPr marL="24561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7pPr>
                  <a:lvl8pPr marL="29133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8pPr>
                  <a:lvl9pPr marL="33705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zh-TW" altLang="en-US" sz="1600" b="1">
                      <a:latin typeface="Arial" panose="020B0604020202090204" pitchFamily="34" charset="0"/>
                      <a:ea typeface="新細明體" panose="02020500000000000000" pitchFamily="18" charset="-120"/>
                    </a:rPr>
                    <a:t>400 (644)</a:t>
                  </a:r>
                  <a:endPara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8840" name="Rectangle 56"/>
                <p:cNvSpPr>
                  <a:spLocks noChangeArrowheads="1"/>
                </p:cNvSpPr>
                <p:nvPr/>
              </p:nvSpPr>
              <p:spPr bwMode="auto">
                <a:xfrm>
                  <a:off x="3756" y="937"/>
                  <a:ext cx="782" cy="2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76200" tIns="38100" rIns="76200" bIns="38100">
                  <a:spAutoFit/>
                </a:bodyPr>
                <a:lstStyle>
                  <a:lvl1pPr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1pPr>
                  <a:lvl2pPr marL="38417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2pPr>
                  <a:lvl3pPr marL="771525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3pPr>
                  <a:lvl4pPr marL="115570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4pPr>
                  <a:lvl5pPr marL="1541780" defTabSz="650875"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5pPr>
                  <a:lvl6pPr marL="19989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6pPr>
                  <a:lvl7pPr marL="24561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7pPr>
                  <a:lvl8pPr marL="29133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8pPr>
                  <a:lvl9pPr marL="3370580" defTabSz="65087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50305040509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TW" sz="1600" b="1">
                      <a:latin typeface="Arial" panose="020B0604020202090204" pitchFamily="34" charset="0"/>
                      <a:ea typeface="新細明體" panose="02020500000000000000" pitchFamily="18" charset="-120"/>
                    </a:rPr>
                    <a:t>miles  (km)</a:t>
                  </a:r>
                  <a:endParaRPr lang="en-US" altLang="zh-TW" sz="1600" b="1">
                    <a:latin typeface="Arial" panose="020B0604020202090204" pitchFamily="34" charset="0"/>
                    <a:ea typeface="新細明體" panose="02020500000000000000" pitchFamily="18" charset="-120"/>
                  </a:endParaRPr>
                </a:p>
              </p:txBody>
            </p:sp>
          </p:grpSp>
          <p:sp>
            <p:nvSpPr>
              <p:cNvPr id="118841" name="Rectangle 57"/>
              <p:cNvSpPr>
                <a:spLocks noChangeArrowheads="1"/>
              </p:cNvSpPr>
              <p:nvPr/>
            </p:nvSpPr>
            <p:spPr bwMode="auto">
              <a:xfrm>
                <a:off x="2010" y="3714"/>
                <a:ext cx="3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760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42" name="Line 58"/>
              <p:cNvSpPr>
                <a:spLocks noChangeShapeType="1"/>
              </p:cNvSpPr>
              <p:nvPr/>
            </p:nvSpPr>
            <p:spPr bwMode="auto">
              <a:xfrm>
                <a:off x="2370" y="3824"/>
                <a:ext cx="1429" cy="0"/>
              </a:xfrm>
              <a:prstGeom prst="line">
                <a:avLst/>
              </a:prstGeom>
              <a:noFill/>
              <a:ln w="12700">
                <a:solidFill>
                  <a:srgbClr val="CF0E3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8843" name="Line 59"/>
              <p:cNvSpPr>
                <a:spLocks noChangeShapeType="1"/>
              </p:cNvSpPr>
              <p:nvPr/>
            </p:nvSpPr>
            <p:spPr bwMode="auto">
              <a:xfrm>
                <a:off x="2370" y="1213"/>
                <a:ext cx="1429" cy="0"/>
              </a:xfrm>
              <a:prstGeom prst="line">
                <a:avLst/>
              </a:prstGeom>
              <a:noFill/>
              <a:ln w="12700">
                <a:solidFill>
                  <a:srgbClr val="CF0E3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8844" name="Rectangle 60"/>
              <p:cNvSpPr>
                <a:spLocks noChangeArrowheads="1"/>
              </p:cNvSpPr>
              <p:nvPr/>
            </p:nvSpPr>
            <p:spPr bwMode="auto">
              <a:xfrm>
                <a:off x="2595" y="937"/>
                <a:ext cx="26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TW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Pa</a:t>
                </a:r>
                <a:endPara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grpSp>
            <p:nvGrpSpPr>
              <p:cNvPr id="118845" name="Group 61"/>
              <p:cNvGrpSpPr/>
              <p:nvPr/>
            </p:nvGrpSpPr>
            <p:grpSpPr bwMode="auto">
              <a:xfrm>
                <a:off x="2944" y="1194"/>
                <a:ext cx="133" cy="2620"/>
                <a:chOff x="2944" y="1194"/>
                <a:chExt cx="133" cy="2620"/>
              </a:xfrm>
            </p:grpSpPr>
            <p:sp>
              <p:nvSpPr>
                <p:cNvPr id="118846" name="Line 62"/>
                <p:cNvSpPr>
                  <a:spLocks noChangeShapeType="1"/>
                </p:cNvSpPr>
                <p:nvPr/>
              </p:nvSpPr>
              <p:spPr bwMode="auto">
                <a:xfrm>
                  <a:off x="3077" y="1197"/>
                  <a:ext cx="0" cy="261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47" name="Line 63"/>
                <p:cNvSpPr>
                  <a:spLocks noChangeShapeType="1"/>
                </p:cNvSpPr>
                <p:nvPr/>
              </p:nvSpPr>
              <p:spPr bwMode="auto">
                <a:xfrm>
                  <a:off x="2944" y="1194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48" name="Line 64"/>
                <p:cNvSpPr>
                  <a:spLocks noChangeShapeType="1"/>
                </p:cNvSpPr>
                <p:nvPr/>
              </p:nvSpPr>
              <p:spPr bwMode="auto">
                <a:xfrm>
                  <a:off x="2944" y="1373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49" name="Line 65"/>
                <p:cNvSpPr>
                  <a:spLocks noChangeShapeType="1"/>
                </p:cNvSpPr>
                <p:nvPr/>
              </p:nvSpPr>
              <p:spPr bwMode="auto">
                <a:xfrm>
                  <a:off x="2944" y="155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0" name="Line 66"/>
                <p:cNvSpPr>
                  <a:spLocks noChangeShapeType="1"/>
                </p:cNvSpPr>
                <p:nvPr/>
              </p:nvSpPr>
              <p:spPr bwMode="auto">
                <a:xfrm>
                  <a:off x="2944" y="1730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1" name="Line 67"/>
                <p:cNvSpPr>
                  <a:spLocks noChangeShapeType="1"/>
                </p:cNvSpPr>
                <p:nvPr/>
              </p:nvSpPr>
              <p:spPr bwMode="auto">
                <a:xfrm>
                  <a:off x="2944" y="190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2" name="Line 68"/>
                <p:cNvSpPr>
                  <a:spLocks noChangeShapeType="1"/>
                </p:cNvSpPr>
                <p:nvPr/>
              </p:nvSpPr>
              <p:spPr bwMode="auto">
                <a:xfrm>
                  <a:off x="2944" y="2073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3" name="Line 69"/>
                <p:cNvSpPr>
                  <a:spLocks noChangeShapeType="1"/>
                </p:cNvSpPr>
                <p:nvPr/>
              </p:nvSpPr>
              <p:spPr bwMode="auto">
                <a:xfrm>
                  <a:off x="2944" y="2244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4" name="Line 70"/>
                <p:cNvSpPr>
                  <a:spLocks noChangeShapeType="1"/>
                </p:cNvSpPr>
                <p:nvPr/>
              </p:nvSpPr>
              <p:spPr bwMode="auto">
                <a:xfrm>
                  <a:off x="2944" y="2414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5" name="Line 71"/>
                <p:cNvSpPr>
                  <a:spLocks noChangeShapeType="1"/>
                </p:cNvSpPr>
                <p:nvPr/>
              </p:nvSpPr>
              <p:spPr bwMode="auto">
                <a:xfrm>
                  <a:off x="2944" y="2587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6" name="Line 72"/>
                <p:cNvSpPr>
                  <a:spLocks noChangeShapeType="1"/>
                </p:cNvSpPr>
                <p:nvPr/>
              </p:nvSpPr>
              <p:spPr bwMode="auto">
                <a:xfrm>
                  <a:off x="2944" y="2755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7" name="Line 73"/>
                <p:cNvSpPr>
                  <a:spLocks noChangeShapeType="1"/>
                </p:cNvSpPr>
                <p:nvPr/>
              </p:nvSpPr>
              <p:spPr bwMode="auto">
                <a:xfrm>
                  <a:off x="2944" y="2926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8" name="Line 74"/>
                <p:cNvSpPr>
                  <a:spLocks noChangeShapeType="1"/>
                </p:cNvSpPr>
                <p:nvPr/>
              </p:nvSpPr>
              <p:spPr bwMode="auto">
                <a:xfrm>
                  <a:off x="2944" y="3101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59" name="Line 75"/>
                <p:cNvSpPr>
                  <a:spLocks noChangeShapeType="1"/>
                </p:cNvSpPr>
                <p:nvPr/>
              </p:nvSpPr>
              <p:spPr bwMode="auto">
                <a:xfrm>
                  <a:off x="2944" y="327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60" name="Line 76"/>
                <p:cNvSpPr>
                  <a:spLocks noChangeShapeType="1"/>
                </p:cNvSpPr>
                <p:nvPr/>
              </p:nvSpPr>
              <p:spPr bwMode="auto">
                <a:xfrm>
                  <a:off x="2944" y="3442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61" name="Line 77"/>
                <p:cNvSpPr>
                  <a:spLocks noChangeShapeType="1"/>
                </p:cNvSpPr>
                <p:nvPr/>
              </p:nvSpPr>
              <p:spPr bwMode="auto">
                <a:xfrm>
                  <a:off x="2944" y="3613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118862" name="Line 78"/>
                <p:cNvSpPr>
                  <a:spLocks noChangeShapeType="1"/>
                </p:cNvSpPr>
                <p:nvPr/>
              </p:nvSpPr>
              <p:spPr bwMode="auto">
                <a:xfrm>
                  <a:off x="2944" y="3801"/>
                  <a:ext cx="1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sp>
            <p:nvSpPr>
              <p:cNvPr id="118863" name="Rectangle 79"/>
              <p:cNvSpPr>
                <a:spLocks noChangeArrowheads="1"/>
              </p:cNvSpPr>
              <p:nvPr/>
            </p:nvSpPr>
            <p:spPr bwMode="auto">
              <a:xfrm>
                <a:off x="2594" y="3523"/>
                <a:ext cx="321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4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4" name="Rectangle 80"/>
              <p:cNvSpPr>
                <a:spLocks noChangeArrowheads="1"/>
              </p:cNvSpPr>
              <p:nvPr/>
            </p:nvSpPr>
            <p:spPr bwMode="auto">
              <a:xfrm>
                <a:off x="2594" y="3166"/>
                <a:ext cx="339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100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5" name="Rectangle 81"/>
              <p:cNvSpPr>
                <a:spLocks noChangeArrowheads="1"/>
              </p:cNvSpPr>
              <p:nvPr/>
            </p:nvSpPr>
            <p:spPr bwMode="auto">
              <a:xfrm>
                <a:off x="2594" y="2481"/>
                <a:ext cx="375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-2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6" name="Rectangle 82"/>
              <p:cNvSpPr>
                <a:spLocks noChangeArrowheads="1"/>
              </p:cNvSpPr>
              <p:nvPr/>
            </p:nvSpPr>
            <p:spPr bwMode="auto">
              <a:xfrm>
                <a:off x="2594" y="2144"/>
                <a:ext cx="3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-4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7" name="Rectangle 83"/>
              <p:cNvSpPr>
                <a:spLocks noChangeArrowheads="1"/>
              </p:cNvSpPr>
              <p:nvPr/>
            </p:nvSpPr>
            <p:spPr bwMode="auto">
              <a:xfrm>
                <a:off x="2594" y="1443"/>
                <a:ext cx="4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-8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8" name="Rectangle 84"/>
              <p:cNvSpPr>
                <a:spLocks noChangeArrowheads="1"/>
              </p:cNvSpPr>
              <p:nvPr/>
            </p:nvSpPr>
            <p:spPr bwMode="auto">
              <a:xfrm>
                <a:off x="2730" y="2824"/>
                <a:ext cx="163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</a:t>
                </a:r>
                <a:endParaRPr lang="zh-TW" altLang="en-US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69" name="Rectangle 85"/>
              <p:cNvSpPr>
                <a:spLocks noChangeArrowheads="1"/>
              </p:cNvSpPr>
              <p:nvPr/>
            </p:nvSpPr>
            <p:spPr bwMode="auto">
              <a:xfrm>
                <a:off x="2594" y="3718"/>
                <a:ext cx="330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5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70" name="Rectangle 86"/>
              <p:cNvSpPr>
                <a:spLocks noChangeArrowheads="1"/>
              </p:cNvSpPr>
              <p:nvPr/>
            </p:nvSpPr>
            <p:spPr bwMode="auto">
              <a:xfrm>
                <a:off x="2594" y="1085"/>
                <a:ext cx="466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-10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71" name="Rectangle 87"/>
              <p:cNvSpPr>
                <a:spLocks noChangeArrowheads="1"/>
              </p:cNvSpPr>
              <p:nvPr/>
            </p:nvSpPr>
            <p:spPr bwMode="auto">
              <a:xfrm>
                <a:off x="2594" y="1801"/>
                <a:ext cx="348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10</a:t>
                </a:r>
                <a:r>
                  <a:rPr lang="zh-TW" altLang="en-US" sz="1600" b="1" baseline="30000">
                    <a:latin typeface="Arial" panose="020B0604020202090204" pitchFamily="34" charset="0"/>
                    <a:ea typeface="新細明體" panose="02020500000000000000" pitchFamily="18" charset="-120"/>
                  </a:rPr>
                  <a:t>-6</a:t>
                </a:r>
                <a:endParaRPr lang="zh-TW" altLang="en-US" sz="1600" b="1" baseline="30000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18872" name="Rectangle 88"/>
              <p:cNvSpPr>
                <a:spLocks noChangeArrowheads="1"/>
              </p:cNvSpPr>
              <p:nvPr/>
            </p:nvSpPr>
            <p:spPr bwMode="auto">
              <a:xfrm>
                <a:off x="3770" y="3737"/>
                <a:ext cx="926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6200" tIns="38100" rIns="76200" bIns="38100">
                <a:spAutoFit/>
              </a:bodyPr>
              <a:lstStyle>
                <a:lvl1pPr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1pPr>
                <a:lvl2pPr marL="38417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2pPr>
                <a:lvl3pPr marL="771525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3pPr>
                <a:lvl4pPr marL="115570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4pPr>
                <a:lvl5pPr marL="1541780" defTabSz="650875"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5pPr>
                <a:lvl6pPr marL="19989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6pPr>
                <a:lvl7pPr marL="24561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7pPr>
                <a:lvl8pPr marL="29133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8pPr>
                <a:lvl9pPr marL="3370580" defTabSz="650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50305040509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TW" altLang="en-US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0  </a:t>
                </a:r>
                <a:r>
                  <a:rPr lang="en-US" altLang="zh-TW" sz="1600" b="1">
                    <a:latin typeface="Arial" panose="020B0604020202090204" pitchFamily="34" charset="0"/>
                    <a:ea typeface="新細明體" panose="02020500000000000000" pitchFamily="18" charset="-120"/>
                  </a:rPr>
                  <a:t>Sea Level</a:t>
                </a:r>
                <a:endPara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18873" name="Rectangle 89"/>
            <p:cNvSpPr>
              <a:spLocks noChangeArrowheads="1"/>
            </p:cNvSpPr>
            <p:nvPr/>
          </p:nvSpPr>
          <p:spPr bwMode="auto">
            <a:xfrm>
              <a:off x="105" y="1029"/>
              <a:ext cx="91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Ultra-High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Vacuum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74" name="Rectangle 90"/>
            <p:cNvSpPr>
              <a:spLocks noChangeArrowheads="1"/>
            </p:cNvSpPr>
            <p:nvPr/>
          </p:nvSpPr>
          <p:spPr bwMode="auto">
            <a:xfrm>
              <a:off x="105" y="1872"/>
              <a:ext cx="91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High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Vacuum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75" name="Rectangle 91"/>
            <p:cNvSpPr>
              <a:spLocks noChangeArrowheads="1"/>
            </p:cNvSpPr>
            <p:nvPr/>
          </p:nvSpPr>
          <p:spPr bwMode="auto">
            <a:xfrm>
              <a:off x="95" y="2833"/>
              <a:ext cx="917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Rough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2000" b="1">
                  <a:latin typeface="Arial" panose="020B0604020202090204" pitchFamily="34" charset="0"/>
                  <a:ea typeface="新細明體" panose="02020500000000000000" pitchFamily="18" charset="-120"/>
                </a:rPr>
                <a:t>Vacuum</a:t>
              </a:r>
              <a:endParaRPr lang="en-US" altLang="zh-TW" sz="20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76" name="Rectangle 92"/>
            <p:cNvSpPr>
              <a:spLocks noChangeArrowheads="1"/>
            </p:cNvSpPr>
            <p:nvPr/>
          </p:nvSpPr>
          <p:spPr bwMode="auto">
            <a:xfrm>
              <a:off x="765" y="1491"/>
              <a:ext cx="900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TW" sz="18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Typical </a:t>
              </a:r>
              <a:endParaRPr lang="en-US" altLang="zh-TW" sz="18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Base </a:t>
              </a:r>
              <a:endParaRPr lang="en-US" altLang="zh-TW" sz="18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Pressures</a:t>
              </a:r>
              <a:endParaRPr lang="en-US" altLang="zh-TW" sz="18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77" name="Line 93"/>
            <p:cNvSpPr>
              <a:spLocks noChangeShapeType="1"/>
            </p:cNvSpPr>
            <p:nvPr/>
          </p:nvSpPr>
          <p:spPr bwMode="auto">
            <a:xfrm flipH="1">
              <a:off x="1413" y="1780"/>
              <a:ext cx="434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878" name="Rectangle 94"/>
            <p:cNvSpPr>
              <a:spLocks noChangeArrowheads="1"/>
            </p:cNvSpPr>
            <p:nvPr/>
          </p:nvSpPr>
          <p:spPr bwMode="auto">
            <a:xfrm>
              <a:off x="1777" y="1407"/>
              <a:ext cx="293" cy="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zh-TW" altLang="en-US" sz="6600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{</a:t>
              </a:r>
              <a:endParaRPr lang="zh-TW" altLang="en-US" sz="6600">
                <a:solidFill>
                  <a:srgbClr val="A50021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79" name="Line 95"/>
            <p:cNvSpPr>
              <a:spLocks noChangeShapeType="1"/>
            </p:cNvSpPr>
            <p:nvPr/>
          </p:nvSpPr>
          <p:spPr bwMode="auto">
            <a:xfrm flipH="1">
              <a:off x="1526" y="2359"/>
              <a:ext cx="240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880" name="Rectangle 96"/>
            <p:cNvSpPr>
              <a:spLocks noChangeArrowheads="1"/>
            </p:cNvSpPr>
            <p:nvPr/>
          </p:nvSpPr>
          <p:spPr bwMode="auto">
            <a:xfrm>
              <a:off x="1658" y="1823"/>
              <a:ext cx="374" cy="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zh-TW" altLang="en-US" sz="9600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{</a:t>
              </a:r>
              <a:endParaRPr lang="zh-TW" altLang="en-US" sz="9600">
                <a:solidFill>
                  <a:srgbClr val="A50021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81" name="Rectangle 97"/>
            <p:cNvSpPr>
              <a:spLocks noChangeArrowheads="1"/>
            </p:cNvSpPr>
            <p:nvPr/>
          </p:nvSpPr>
          <p:spPr bwMode="auto">
            <a:xfrm>
              <a:off x="802" y="2201"/>
              <a:ext cx="843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/>
              <a:r>
                <a:rPr lang="en-US" altLang="zh-TW" sz="18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Process  </a:t>
              </a:r>
              <a:endParaRPr lang="en-US" altLang="zh-TW" sz="18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Pressures</a:t>
              </a:r>
              <a:endParaRPr lang="en-US" altLang="zh-TW" sz="18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82" name="Rectangle 98"/>
            <p:cNvSpPr>
              <a:spLocks noChangeArrowheads="1"/>
            </p:cNvSpPr>
            <p:nvPr/>
          </p:nvSpPr>
          <p:spPr bwMode="auto">
            <a:xfrm>
              <a:off x="124" y="691"/>
              <a:ext cx="5504" cy="296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883" name="Rectangle 99"/>
            <p:cNvSpPr>
              <a:spLocks noChangeArrowheads="1"/>
            </p:cNvSpPr>
            <p:nvPr/>
          </p:nvSpPr>
          <p:spPr bwMode="auto">
            <a:xfrm>
              <a:off x="3817" y="867"/>
              <a:ext cx="73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6200" tIns="38100" rIns="76200" bIns="38100">
              <a:spAutoFit/>
            </a:bodyPr>
            <a:lstStyle>
              <a:lvl1pPr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38417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771525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15570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541780" defTabSz="650875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19989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4561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29133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370580" defTabSz="6508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zh-TW" sz="2000" b="1">
                  <a:solidFill>
                    <a:srgbClr val="000099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Altitude</a:t>
              </a:r>
              <a:endParaRPr lang="en-US" altLang="zh-TW" sz="2000" b="1">
                <a:solidFill>
                  <a:srgbClr val="000099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84" name="Rectangle 100"/>
            <p:cNvSpPr>
              <a:spLocks noChangeArrowheads="1"/>
            </p:cNvSpPr>
            <p:nvPr/>
          </p:nvSpPr>
          <p:spPr bwMode="auto">
            <a:xfrm>
              <a:off x="4211" y="2891"/>
              <a:ext cx="246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6000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}</a:t>
              </a:r>
              <a:endParaRPr lang="zh-TW" altLang="en-US" sz="6000">
                <a:solidFill>
                  <a:srgbClr val="A50021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85" name="Rectangle 101"/>
            <p:cNvSpPr>
              <a:spLocks noChangeArrowheads="1"/>
            </p:cNvSpPr>
            <p:nvPr/>
          </p:nvSpPr>
          <p:spPr bwMode="auto">
            <a:xfrm>
              <a:off x="4456" y="3265"/>
              <a:ext cx="12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b="1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}</a:t>
              </a:r>
              <a:endParaRPr lang="zh-TW" altLang="en-US" b="1">
                <a:solidFill>
                  <a:srgbClr val="A50021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86" name="Line 102"/>
            <p:cNvSpPr>
              <a:spLocks noChangeShapeType="1"/>
            </p:cNvSpPr>
            <p:nvPr/>
          </p:nvSpPr>
          <p:spPr bwMode="auto">
            <a:xfrm>
              <a:off x="4551" y="3389"/>
              <a:ext cx="111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887" name="Rectangle 103"/>
            <p:cNvSpPr>
              <a:spLocks noChangeArrowheads="1"/>
            </p:cNvSpPr>
            <p:nvPr/>
          </p:nvSpPr>
          <p:spPr bwMode="auto">
            <a:xfrm>
              <a:off x="4618" y="3290"/>
              <a:ext cx="1080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Cirrus Clouds</a:t>
              </a:r>
              <a:endParaRPr lang="en-US" altLang="zh-TW" sz="16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88" name="Line 104"/>
            <p:cNvSpPr>
              <a:spLocks noChangeShapeType="1"/>
            </p:cNvSpPr>
            <p:nvPr/>
          </p:nvSpPr>
          <p:spPr bwMode="auto">
            <a:xfrm>
              <a:off x="4398" y="3229"/>
              <a:ext cx="254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8889" name="Rectangle 105"/>
            <p:cNvSpPr>
              <a:spLocks noChangeArrowheads="1"/>
            </p:cNvSpPr>
            <p:nvPr/>
          </p:nvSpPr>
          <p:spPr bwMode="auto">
            <a:xfrm>
              <a:off x="4617" y="3140"/>
              <a:ext cx="685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Aircraft</a:t>
              </a:r>
              <a:endParaRPr lang="en-US" altLang="zh-TW" sz="16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90" name="Rectangle 106"/>
            <p:cNvSpPr>
              <a:spLocks noChangeArrowheads="1"/>
            </p:cNvSpPr>
            <p:nvPr/>
          </p:nvSpPr>
          <p:spPr bwMode="auto">
            <a:xfrm>
              <a:off x="4348" y="1668"/>
              <a:ext cx="179" cy="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8800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}</a:t>
              </a:r>
              <a:endParaRPr lang="zh-TW" altLang="en-US" sz="8800">
                <a:solidFill>
                  <a:schemeClr val="tx2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91" name="Rectangle 107"/>
            <p:cNvSpPr>
              <a:spLocks noChangeArrowheads="1"/>
            </p:cNvSpPr>
            <p:nvPr/>
          </p:nvSpPr>
          <p:spPr bwMode="auto">
            <a:xfrm>
              <a:off x="4682" y="1980"/>
              <a:ext cx="916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altLang="zh-TW" sz="16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Low-Earth</a:t>
              </a:r>
              <a:endParaRPr lang="en-US" altLang="zh-TW" sz="16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r>
                <a:rPr lang="en-US" altLang="zh-TW" sz="16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Satellites</a:t>
              </a:r>
              <a:endParaRPr lang="en-US" altLang="zh-TW" sz="16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8892" name="Rectangle 108"/>
            <p:cNvSpPr>
              <a:spLocks noChangeArrowheads="1"/>
            </p:cNvSpPr>
            <p:nvPr/>
          </p:nvSpPr>
          <p:spPr bwMode="auto">
            <a:xfrm>
              <a:off x="4508" y="1486"/>
              <a:ext cx="122" cy="4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4400">
                  <a:solidFill>
                    <a:srgbClr val="A50021"/>
                  </a:solidFill>
                  <a:latin typeface="Book Antiqua" panose="02040602050305030304" pitchFamily="18" charset="0"/>
                  <a:ea typeface="新細明體" panose="02020500000000000000" pitchFamily="18" charset="-120"/>
                </a:rPr>
                <a:t>}</a:t>
              </a:r>
              <a:endParaRPr lang="zh-TW" altLang="en-US" sz="4400">
                <a:solidFill>
                  <a:srgbClr val="A50021"/>
                </a:solidFill>
                <a:latin typeface="Book Antiqua" panose="0204060205030503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18893" name="Rectangle 109"/>
            <p:cNvSpPr>
              <a:spLocks noChangeArrowheads="1"/>
            </p:cNvSpPr>
            <p:nvPr/>
          </p:nvSpPr>
          <p:spPr bwMode="auto">
            <a:xfrm>
              <a:off x="4674" y="1577"/>
              <a:ext cx="837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b="1">
                  <a:solidFill>
                    <a:srgbClr val="A50021"/>
                  </a:solidFill>
                  <a:latin typeface="Arial" panose="020B0604020202090204" pitchFamily="34" charset="0"/>
                  <a:ea typeface="新細明體" panose="02020500000000000000" pitchFamily="18" charset="-120"/>
                </a:rPr>
                <a:t>Space Shuttle</a:t>
              </a:r>
              <a:endParaRPr lang="en-US" altLang="zh-TW" sz="1600" b="1">
                <a:solidFill>
                  <a:srgbClr val="A50021"/>
                </a:solidFill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Vacuum Pumps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3733800" y="1295401"/>
            <a:ext cx="480060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b="1">
                <a:latin typeface="Arial" panose="020B0604020202090204" pitchFamily="34" charset="0"/>
                <a:ea typeface="新細明體" panose="02020500000000000000" pitchFamily="18" charset="-120"/>
              </a:rPr>
              <a:t>Pumping System Ranges</a:t>
            </a:r>
            <a:endParaRPr lang="en-US" altLang="zh-TW" sz="32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879600" y="5148264"/>
            <a:ext cx="848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-10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 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-9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-8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-7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-6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-5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-4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-3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	10</a:t>
            </a:r>
            <a:r>
              <a:rPr lang="zh-TW" altLang="en-US" sz="1600" b="1" baseline="30000">
                <a:latin typeface="Arial" panose="020B0604020202090204" pitchFamily="34" charset="0"/>
                <a:ea typeface="新細明體" panose="02020500000000000000" pitchFamily="18" charset="-120"/>
              </a:rPr>
              <a:t>-2     </a:t>
            </a:r>
            <a:r>
              <a:rPr lang="zh-TW" altLang="en-US" sz="1600" b="1">
                <a:latin typeface="Arial" panose="020B0604020202090204" pitchFamily="34" charset="0"/>
                <a:ea typeface="新細明體" panose="02020500000000000000" pitchFamily="18" charset="-120"/>
              </a:rPr>
              <a:t>760</a:t>
            </a:r>
            <a:endParaRPr lang="zh-TW" altLang="en-US" sz="1600" b="1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2103438" y="1946275"/>
            <a:ext cx="7854950" cy="3098800"/>
          </a:xfrm>
          <a:prstGeom prst="rect">
            <a:avLst/>
          </a:prstGeom>
          <a:gradFill rotWithShape="0">
            <a:gsLst>
              <a:gs pos="0">
                <a:srgbClr val="3273AD">
                  <a:gamma/>
                  <a:tint val="49804"/>
                  <a:invGamma/>
                </a:srgbClr>
              </a:gs>
              <a:gs pos="100000">
                <a:srgbClr val="3273AD"/>
              </a:gs>
            </a:gsLst>
            <a:lin ang="0" scaled="1"/>
          </a:gradFill>
          <a:ln w="1270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4872038" y="1952626"/>
            <a:ext cx="0" cy="30892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7158038" y="1966913"/>
            <a:ext cx="0" cy="3046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73737" name="Group 9"/>
          <p:cNvGrpSpPr/>
          <p:nvPr/>
        </p:nvGrpSpPr>
        <p:grpSpPr bwMode="auto">
          <a:xfrm>
            <a:off x="1862139" y="3879850"/>
            <a:ext cx="6948487" cy="304800"/>
            <a:chOff x="218" y="2698"/>
            <a:chExt cx="4377" cy="192"/>
          </a:xfrm>
        </p:grpSpPr>
        <p:sp>
          <p:nvSpPr>
            <p:cNvPr id="73738" name="Line 10"/>
            <p:cNvSpPr>
              <a:spLocks noChangeShapeType="1"/>
            </p:cNvSpPr>
            <p:nvPr/>
          </p:nvSpPr>
          <p:spPr bwMode="auto">
            <a:xfrm flipH="1">
              <a:off x="218" y="2878"/>
              <a:ext cx="421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39" name="Rectangle 11"/>
            <p:cNvSpPr>
              <a:spLocks noChangeArrowheads="1"/>
            </p:cNvSpPr>
            <p:nvPr/>
          </p:nvSpPr>
          <p:spPr bwMode="auto">
            <a:xfrm>
              <a:off x="1045" y="2698"/>
              <a:ext cx="355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400" b="1">
                  <a:latin typeface="Arial" panose="020B0604020202090204" pitchFamily="34" charset="0"/>
                  <a:ea typeface="新細明體" panose="02020500000000000000" pitchFamily="18" charset="-120"/>
                </a:rPr>
                <a:t>Cryopump</a:t>
              </a:r>
              <a:endParaRPr lang="en-US" altLang="zh-TW" sz="14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73740" name="Group 12"/>
          <p:cNvGrpSpPr/>
          <p:nvPr/>
        </p:nvGrpSpPr>
        <p:grpSpPr bwMode="auto">
          <a:xfrm>
            <a:off x="3111500" y="3479800"/>
            <a:ext cx="5981700" cy="304800"/>
            <a:chOff x="1005" y="2446"/>
            <a:chExt cx="3768" cy="192"/>
          </a:xfrm>
        </p:grpSpPr>
        <p:sp>
          <p:nvSpPr>
            <p:cNvPr id="73741" name="Line 13"/>
            <p:cNvSpPr>
              <a:spLocks noChangeShapeType="1"/>
            </p:cNvSpPr>
            <p:nvPr/>
          </p:nvSpPr>
          <p:spPr bwMode="auto">
            <a:xfrm flipH="1">
              <a:off x="1518" y="2614"/>
              <a:ext cx="2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42" name="Rectangle 14"/>
            <p:cNvSpPr>
              <a:spLocks noChangeArrowheads="1"/>
            </p:cNvSpPr>
            <p:nvPr/>
          </p:nvSpPr>
          <p:spPr bwMode="auto">
            <a:xfrm>
              <a:off x="1005" y="2446"/>
              <a:ext cx="37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400" b="1">
                  <a:latin typeface="Arial" panose="020B0604020202090204" pitchFamily="34" charset="0"/>
                  <a:ea typeface="新細明體" panose="02020500000000000000" pitchFamily="18" charset="-120"/>
                </a:rPr>
                <a:t>Oil Diffusion Pump with Cold Trap</a:t>
              </a:r>
              <a:endParaRPr lang="en-US" altLang="zh-TW" sz="14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73743" name="Line 15"/>
          <p:cNvSpPr>
            <a:spLocks noChangeShapeType="1"/>
          </p:cNvSpPr>
          <p:nvPr/>
        </p:nvSpPr>
        <p:spPr bwMode="auto">
          <a:xfrm flipH="1">
            <a:off x="2995614" y="3302000"/>
            <a:ext cx="4854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2608263" y="3032125"/>
            <a:ext cx="5651500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400" b="1">
                <a:latin typeface="Arial" panose="020B0604020202090204" pitchFamily="34" charset="0"/>
                <a:ea typeface="新細明體" panose="02020500000000000000" pitchFamily="18" charset="-120"/>
              </a:rPr>
              <a:t>Turbomolecular backed with 2 Stage Mechanical Pump</a:t>
            </a:r>
            <a:endParaRPr lang="en-US" altLang="zh-TW" sz="1400" b="1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73745" name="Group 17"/>
          <p:cNvGrpSpPr/>
          <p:nvPr/>
        </p:nvGrpSpPr>
        <p:grpSpPr bwMode="auto">
          <a:xfrm>
            <a:off x="7542214" y="2584450"/>
            <a:ext cx="2428875" cy="304800"/>
            <a:chOff x="3796" y="1882"/>
            <a:chExt cx="1530" cy="192"/>
          </a:xfrm>
        </p:grpSpPr>
        <p:sp>
          <p:nvSpPr>
            <p:cNvPr id="73746" name="Line 18"/>
            <p:cNvSpPr>
              <a:spLocks noChangeShapeType="1"/>
            </p:cNvSpPr>
            <p:nvPr/>
          </p:nvSpPr>
          <p:spPr bwMode="auto">
            <a:xfrm flipH="1">
              <a:off x="3796" y="2054"/>
              <a:ext cx="15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47" name="Rectangle 19"/>
            <p:cNvSpPr>
              <a:spLocks noChangeArrowheads="1"/>
            </p:cNvSpPr>
            <p:nvPr/>
          </p:nvSpPr>
          <p:spPr bwMode="auto">
            <a:xfrm>
              <a:off x="4081" y="1882"/>
              <a:ext cx="94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400" b="1">
                  <a:latin typeface="Arial" panose="020B0604020202090204" pitchFamily="34" charset="0"/>
                  <a:ea typeface="新細明體" panose="02020500000000000000" pitchFamily="18" charset="-120"/>
                </a:rPr>
                <a:t>Mechanical</a:t>
              </a:r>
              <a:endParaRPr lang="en-US" altLang="zh-TW" sz="14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73748" name="Rectangle 20"/>
          <p:cNvSpPr>
            <a:spLocks noChangeArrowheads="1"/>
          </p:cNvSpPr>
          <p:nvPr/>
        </p:nvSpPr>
        <p:spPr bwMode="auto">
          <a:xfrm>
            <a:off x="5499101" y="5400675"/>
            <a:ext cx="18319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b="1">
                <a:latin typeface="Arial" panose="020B0604020202090204" pitchFamily="34" charset="0"/>
                <a:ea typeface="新細明體" panose="02020500000000000000" pitchFamily="18" charset="-120"/>
              </a:rPr>
              <a:t>Pressure (Torr)</a:t>
            </a:r>
            <a:endParaRPr lang="en-US" altLang="zh-TW" b="1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73749" name="Group 21"/>
          <p:cNvGrpSpPr/>
          <p:nvPr/>
        </p:nvGrpSpPr>
        <p:grpSpPr bwMode="auto">
          <a:xfrm>
            <a:off x="2422526" y="1949450"/>
            <a:ext cx="7546975" cy="515938"/>
            <a:chOff x="571" y="1482"/>
            <a:chExt cx="4754" cy="325"/>
          </a:xfrm>
        </p:grpSpPr>
        <p:sp>
          <p:nvSpPr>
            <p:cNvPr id="73750" name="Rectangle 22"/>
            <p:cNvSpPr>
              <a:spLocks noChangeArrowheads="1"/>
            </p:cNvSpPr>
            <p:nvPr/>
          </p:nvSpPr>
          <p:spPr bwMode="auto">
            <a:xfrm>
              <a:off x="571" y="1589"/>
              <a:ext cx="1422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rPr>
                <a:t>Ultra-High Vacuum</a:t>
              </a:r>
              <a:endParaRPr lang="en-US" altLang="zh-TW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51" name="Rectangle 23"/>
            <p:cNvSpPr>
              <a:spLocks noChangeArrowheads="1"/>
            </p:cNvSpPr>
            <p:nvPr/>
          </p:nvSpPr>
          <p:spPr bwMode="auto">
            <a:xfrm>
              <a:off x="2111" y="1597"/>
              <a:ext cx="1422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rPr>
                <a:t>High Vacuum</a:t>
              </a:r>
              <a:endParaRPr lang="en-US" altLang="zh-TW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52" name="Rectangle 24"/>
            <p:cNvSpPr>
              <a:spLocks noChangeArrowheads="1"/>
            </p:cNvSpPr>
            <p:nvPr/>
          </p:nvSpPr>
          <p:spPr bwMode="auto">
            <a:xfrm>
              <a:off x="3551" y="1581"/>
              <a:ext cx="1774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600" b="1">
                  <a:latin typeface="Arial" panose="020B0604020202090204" pitchFamily="34" charset="0"/>
                  <a:ea typeface="新細明體" panose="02020500000000000000" pitchFamily="18" charset="-120"/>
                </a:rPr>
                <a:t>Rough Vacuum</a:t>
              </a:r>
              <a:endParaRPr lang="en-US" altLang="zh-TW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grpSp>
          <p:nvGrpSpPr>
            <p:cNvPr id="73753" name="Group 25"/>
            <p:cNvGrpSpPr/>
            <p:nvPr/>
          </p:nvGrpSpPr>
          <p:grpSpPr bwMode="auto">
            <a:xfrm>
              <a:off x="2402" y="1482"/>
              <a:ext cx="864" cy="48"/>
              <a:chOff x="2402" y="1482"/>
              <a:chExt cx="864" cy="48"/>
            </a:xfrm>
          </p:grpSpPr>
          <p:sp>
            <p:nvSpPr>
              <p:cNvPr id="73754" name="Line 26"/>
              <p:cNvSpPr>
                <a:spLocks noChangeShapeType="1"/>
              </p:cNvSpPr>
              <p:nvPr/>
            </p:nvSpPr>
            <p:spPr bwMode="auto">
              <a:xfrm>
                <a:off x="2690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55" name="Line 27"/>
              <p:cNvSpPr>
                <a:spLocks noChangeShapeType="1"/>
              </p:cNvSpPr>
              <p:nvPr/>
            </p:nvSpPr>
            <p:spPr bwMode="auto">
              <a:xfrm>
                <a:off x="3266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56" name="Line 28"/>
              <p:cNvSpPr>
                <a:spLocks noChangeShapeType="1"/>
              </p:cNvSpPr>
              <p:nvPr/>
            </p:nvSpPr>
            <p:spPr bwMode="auto">
              <a:xfrm>
                <a:off x="2402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57" name="Line 29"/>
              <p:cNvSpPr>
                <a:spLocks noChangeShapeType="1"/>
              </p:cNvSpPr>
              <p:nvPr/>
            </p:nvSpPr>
            <p:spPr bwMode="auto">
              <a:xfrm>
                <a:off x="297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grpSp>
          <p:nvGrpSpPr>
            <p:cNvPr id="73758" name="Group 30"/>
            <p:cNvGrpSpPr/>
            <p:nvPr/>
          </p:nvGrpSpPr>
          <p:grpSpPr bwMode="auto">
            <a:xfrm>
              <a:off x="3838" y="1482"/>
              <a:ext cx="1160" cy="48"/>
              <a:chOff x="3838" y="1482"/>
              <a:chExt cx="1160" cy="48"/>
            </a:xfrm>
          </p:grpSpPr>
          <p:sp>
            <p:nvSpPr>
              <p:cNvPr id="73759" name="Line 31"/>
              <p:cNvSpPr>
                <a:spLocks noChangeShapeType="1"/>
              </p:cNvSpPr>
              <p:nvPr/>
            </p:nvSpPr>
            <p:spPr bwMode="auto">
              <a:xfrm>
                <a:off x="383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0" name="Line 32"/>
              <p:cNvSpPr>
                <a:spLocks noChangeShapeType="1"/>
              </p:cNvSpPr>
              <p:nvPr/>
            </p:nvSpPr>
            <p:spPr bwMode="auto">
              <a:xfrm>
                <a:off x="4406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1" name="Line 33"/>
              <p:cNvSpPr>
                <a:spLocks noChangeShapeType="1"/>
              </p:cNvSpPr>
              <p:nvPr/>
            </p:nvSpPr>
            <p:spPr bwMode="auto">
              <a:xfrm>
                <a:off x="499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2" name="Line 34"/>
              <p:cNvSpPr>
                <a:spLocks noChangeShapeType="1"/>
              </p:cNvSpPr>
              <p:nvPr/>
            </p:nvSpPr>
            <p:spPr bwMode="auto">
              <a:xfrm>
                <a:off x="411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3" name="Line 35"/>
              <p:cNvSpPr>
                <a:spLocks noChangeShapeType="1"/>
              </p:cNvSpPr>
              <p:nvPr/>
            </p:nvSpPr>
            <p:spPr bwMode="auto">
              <a:xfrm>
                <a:off x="4694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grpSp>
          <p:nvGrpSpPr>
            <p:cNvPr id="73764" name="Group 36"/>
            <p:cNvGrpSpPr/>
            <p:nvPr/>
          </p:nvGrpSpPr>
          <p:grpSpPr bwMode="auto">
            <a:xfrm>
              <a:off x="633" y="1482"/>
              <a:ext cx="1165" cy="48"/>
              <a:chOff x="633" y="1482"/>
              <a:chExt cx="1165" cy="48"/>
            </a:xfrm>
          </p:grpSpPr>
          <p:sp>
            <p:nvSpPr>
              <p:cNvPr id="73765" name="Line 37"/>
              <p:cNvSpPr>
                <a:spLocks noChangeShapeType="1"/>
              </p:cNvSpPr>
              <p:nvPr/>
            </p:nvSpPr>
            <p:spPr bwMode="auto">
              <a:xfrm>
                <a:off x="922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6" name="Line 38"/>
              <p:cNvSpPr>
                <a:spLocks noChangeShapeType="1"/>
              </p:cNvSpPr>
              <p:nvPr/>
            </p:nvSpPr>
            <p:spPr bwMode="auto">
              <a:xfrm>
                <a:off x="149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7" name="Line 39"/>
              <p:cNvSpPr>
                <a:spLocks noChangeShapeType="1"/>
              </p:cNvSpPr>
              <p:nvPr/>
            </p:nvSpPr>
            <p:spPr bwMode="auto">
              <a:xfrm>
                <a:off x="1210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8" name="Line 40"/>
              <p:cNvSpPr>
                <a:spLocks noChangeShapeType="1"/>
              </p:cNvSpPr>
              <p:nvPr/>
            </p:nvSpPr>
            <p:spPr bwMode="auto">
              <a:xfrm>
                <a:off x="1798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3769" name="Line 41"/>
              <p:cNvSpPr>
                <a:spLocks noChangeShapeType="1"/>
              </p:cNvSpPr>
              <p:nvPr/>
            </p:nvSpPr>
            <p:spPr bwMode="auto">
              <a:xfrm>
                <a:off x="633" y="1482"/>
                <a:ext cx="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</p:grpSp>
      <p:grpSp>
        <p:nvGrpSpPr>
          <p:cNvPr id="73770" name="Group 42"/>
          <p:cNvGrpSpPr/>
          <p:nvPr/>
        </p:nvGrpSpPr>
        <p:grpSpPr bwMode="auto">
          <a:xfrm>
            <a:off x="5338763" y="5035550"/>
            <a:ext cx="1352550" cy="76200"/>
            <a:chOff x="2408" y="3426"/>
            <a:chExt cx="852" cy="48"/>
          </a:xfrm>
        </p:grpSpPr>
        <p:sp>
          <p:nvSpPr>
            <p:cNvPr id="73771" name="Line 43"/>
            <p:cNvSpPr>
              <a:spLocks noChangeShapeType="1"/>
            </p:cNvSpPr>
            <p:nvPr/>
          </p:nvSpPr>
          <p:spPr bwMode="auto">
            <a:xfrm>
              <a:off x="2696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2" name="Line 44"/>
            <p:cNvSpPr>
              <a:spLocks noChangeShapeType="1"/>
            </p:cNvSpPr>
            <p:nvPr/>
          </p:nvSpPr>
          <p:spPr bwMode="auto">
            <a:xfrm>
              <a:off x="3260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3" name="Line 45"/>
            <p:cNvSpPr>
              <a:spLocks noChangeShapeType="1"/>
            </p:cNvSpPr>
            <p:nvPr/>
          </p:nvSpPr>
          <p:spPr bwMode="auto">
            <a:xfrm>
              <a:off x="2408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4" name="Line 46"/>
            <p:cNvSpPr>
              <a:spLocks noChangeShapeType="1"/>
            </p:cNvSpPr>
            <p:nvPr/>
          </p:nvSpPr>
          <p:spPr bwMode="auto">
            <a:xfrm>
              <a:off x="2980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3775" name="Group 47"/>
          <p:cNvGrpSpPr/>
          <p:nvPr/>
        </p:nvGrpSpPr>
        <p:grpSpPr bwMode="auto">
          <a:xfrm>
            <a:off x="7618413" y="5035550"/>
            <a:ext cx="1822450" cy="76200"/>
            <a:chOff x="3844" y="3426"/>
            <a:chExt cx="1148" cy="48"/>
          </a:xfrm>
        </p:grpSpPr>
        <p:sp>
          <p:nvSpPr>
            <p:cNvPr id="73776" name="Line 48"/>
            <p:cNvSpPr>
              <a:spLocks noChangeShapeType="1"/>
            </p:cNvSpPr>
            <p:nvPr/>
          </p:nvSpPr>
          <p:spPr bwMode="auto">
            <a:xfrm>
              <a:off x="3844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7" name="Line 49"/>
            <p:cNvSpPr>
              <a:spLocks noChangeShapeType="1"/>
            </p:cNvSpPr>
            <p:nvPr/>
          </p:nvSpPr>
          <p:spPr bwMode="auto">
            <a:xfrm>
              <a:off x="4424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8" name="Line 50"/>
            <p:cNvSpPr>
              <a:spLocks noChangeShapeType="1"/>
            </p:cNvSpPr>
            <p:nvPr/>
          </p:nvSpPr>
          <p:spPr bwMode="auto">
            <a:xfrm>
              <a:off x="4992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79" name="Line 51"/>
            <p:cNvSpPr>
              <a:spLocks noChangeShapeType="1"/>
            </p:cNvSpPr>
            <p:nvPr/>
          </p:nvSpPr>
          <p:spPr bwMode="auto">
            <a:xfrm>
              <a:off x="4136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0" name="Line 52"/>
            <p:cNvSpPr>
              <a:spLocks noChangeShapeType="1"/>
            </p:cNvSpPr>
            <p:nvPr/>
          </p:nvSpPr>
          <p:spPr bwMode="auto">
            <a:xfrm>
              <a:off x="4720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3781" name="Group 53"/>
          <p:cNvGrpSpPr/>
          <p:nvPr/>
        </p:nvGrpSpPr>
        <p:grpSpPr bwMode="auto">
          <a:xfrm>
            <a:off x="2520950" y="5035550"/>
            <a:ext cx="1849438" cy="76200"/>
            <a:chOff x="633" y="3426"/>
            <a:chExt cx="1165" cy="48"/>
          </a:xfrm>
        </p:grpSpPr>
        <p:sp>
          <p:nvSpPr>
            <p:cNvPr id="73782" name="Line 54"/>
            <p:cNvSpPr>
              <a:spLocks noChangeShapeType="1"/>
            </p:cNvSpPr>
            <p:nvPr/>
          </p:nvSpPr>
          <p:spPr bwMode="auto">
            <a:xfrm>
              <a:off x="922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3" name="Line 55"/>
            <p:cNvSpPr>
              <a:spLocks noChangeShapeType="1"/>
            </p:cNvSpPr>
            <p:nvPr/>
          </p:nvSpPr>
          <p:spPr bwMode="auto">
            <a:xfrm>
              <a:off x="1498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4" name="Line 56"/>
            <p:cNvSpPr>
              <a:spLocks noChangeShapeType="1"/>
            </p:cNvSpPr>
            <p:nvPr/>
          </p:nvSpPr>
          <p:spPr bwMode="auto">
            <a:xfrm>
              <a:off x="1210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5" name="Line 57"/>
            <p:cNvSpPr>
              <a:spLocks noChangeShapeType="1"/>
            </p:cNvSpPr>
            <p:nvPr/>
          </p:nvSpPr>
          <p:spPr bwMode="auto">
            <a:xfrm>
              <a:off x="1798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6" name="Line 58"/>
            <p:cNvSpPr>
              <a:spLocks noChangeShapeType="1"/>
            </p:cNvSpPr>
            <p:nvPr/>
          </p:nvSpPr>
          <p:spPr bwMode="auto">
            <a:xfrm>
              <a:off x="633" y="3426"/>
              <a:ext cx="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3787" name="Group 59"/>
          <p:cNvGrpSpPr/>
          <p:nvPr/>
        </p:nvGrpSpPr>
        <p:grpSpPr bwMode="auto">
          <a:xfrm>
            <a:off x="1865314" y="4325938"/>
            <a:ext cx="8086725" cy="304800"/>
            <a:chOff x="220" y="2979"/>
            <a:chExt cx="5094" cy="192"/>
          </a:xfrm>
        </p:grpSpPr>
        <p:sp>
          <p:nvSpPr>
            <p:cNvPr id="73788" name="Line 60"/>
            <p:cNvSpPr>
              <a:spLocks noChangeShapeType="1"/>
            </p:cNvSpPr>
            <p:nvPr/>
          </p:nvSpPr>
          <p:spPr bwMode="auto">
            <a:xfrm flipH="1">
              <a:off x="916" y="3159"/>
              <a:ext cx="43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3789" name="Rectangle 61"/>
            <p:cNvSpPr>
              <a:spLocks noChangeArrowheads="1"/>
            </p:cNvSpPr>
            <p:nvPr/>
          </p:nvSpPr>
          <p:spPr bwMode="auto">
            <a:xfrm>
              <a:off x="1051" y="2979"/>
              <a:ext cx="355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400" b="1">
                  <a:latin typeface="Arial" panose="020B0604020202090204" pitchFamily="34" charset="0"/>
                  <a:ea typeface="新細明體" panose="02020500000000000000" pitchFamily="18" charset="-120"/>
                </a:rPr>
                <a:t>Waterpump</a:t>
              </a:r>
              <a:endParaRPr lang="en-US" altLang="zh-TW" sz="1400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90" name="Line 62"/>
            <p:cNvSpPr>
              <a:spLocks noChangeShapeType="1"/>
            </p:cNvSpPr>
            <p:nvPr/>
          </p:nvSpPr>
          <p:spPr bwMode="auto">
            <a:xfrm flipH="1">
              <a:off x="220" y="3159"/>
              <a:ext cx="7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2995613" y="2584450"/>
            <a:ext cx="273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sng" dirty="0"/>
              <a:t>Ion Pump/TSP     PUMP</a:t>
            </a:r>
            <a:endParaRPr lang="zh-TW" altLang="en-US" b="1" u="sng" dirty="0"/>
          </a:p>
        </p:txBody>
      </p:sp>
      <p:sp>
        <p:nvSpPr>
          <p:cNvPr id="3" name="文字方塊 2"/>
          <p:cNvSpPr txBox="1"/>
          <p:nvPr/>
        </p:nvSpPr>
        <p:spPr>
          <a:xfrm>
            <a:off x="8246932" y="3315257"/>
            <a:ext cx="1874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sng" dirty="0"/>
              <a:t>Dry Scroll  pump</a:t>
            </a:r>
            <a:endParaRPr lang="zh-TW" altLang="en-US" b="1" u="sn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如何選擇幫浦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>
          <a:xfrm>
            <a:off x="1234758" y="1565593"/>
            <a:ext cx="5157787" cy="823912"/>
          </a:xfrm>
        </p:spPr>
        <p:txBody>
          <a:bodyPr/>
          <a:lstStyle/>
          <a:p>
            <a:pPr algn="l"/>
            <a:r>
              <a:rPr lang="zh-TW" altLang="en-US" sz="2800" dirty="0"/>
              <a:t>(超)高真空幫浦</a:t>
            </a:r>
            <a:endParaRPr lang="zh-TW" altLang="en-US" sz="28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>
          <a:xfrm>
            <a:off x="1135698" y="2505075"/>
            <a:ext cx="5157787" cy="3684588"/>
          </a:xfrm>
        </p:spPr>
        <p:txBody>
          <a:bodyPr/>
          <a:lstStyle/>
          <a:p>
            <a:r>
              <a:rPr lang="en-US" altLang="zh-TW" dirty="0"/>
              <a:t>Turbo Pump</a:t>
            </a:r>
            <a:endParaRPr lang="en-US" altLang="zh-TW" dirty="0"/>
          </a:p>
          <a:p>
            <a:r>
              <a:rPr lang="en-US" altLang="zh-TW" dirty="0"/>
              <a:t>Diffusion Pump</a:t>
            </a:r>
            <a:endParaRPr lang="en-US" altLang="zh-TW" dirty="0"/>
          </a:p>
          <a:p>
            <a:r>
              <a:rPr lang="en-US" altLang="zh-TW" dirty="0"/>
              <a:t>Ion Pump/TSP/NEG</a:t>
            </a:r>
            <a:endParaRPr lang="en-US" altLang="zh-TW" dirty="0"/>
          </a:p>
          <a:p>
            <a:r>
              <a:rPr lang="en-US" altLang="zh-TW" dirty="0" err="1"/>
              <a:t>Cryo</a:t>
            </a:r>
            <a:r>
              <a:rPr lang="en-US" altLang="zh-TW" dirty="0"/>
              <a:t> Pump</a:t>
            </a:r>
            <a:endParaRPr lang="en-US" altLang="zh-TW" dirty="0"/>
          </a:p>
          <a:p>
            <a:r>
              <a:rPr lang="zh-TW" altLang="en-US" dirty="0"/>
              <a:t>複合幫浦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zh-TW" altLang="en-US" sz="2800" dirty="0"/>
              <a:t>Primary Pump</a:t>
            </a:r>
            <a:endParaRPr lang="zh-TW" altLang="en-US" sz="2800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zh-TW" dirty="0"/>
              <a:t>Pumping Speed ( </a:t>
            </a:r>
            <a:r>
              <a:rPr lang="zh-TW" altLang="en-US" dirty="0"/>
              <a:t>在不同壓力下的 抽氣速度</a:t>
            </a:r>
            <a:r>
              <a:rPr lang="en-US" altLang="zh-TW" dirty="0"/>
              <a:t>)</a:t>
            </a:r>
            <a:endParaRPr lang="en-US" altLang="zh-TW" dirty="0"/>
          </a:p>
          <a:p>
            <a:r>
              <a:rPr lang="en-US" altLang="zh-TW" dirty="0"/>
              <a:t>Oil or Dry</a:t>
            </a:r>
            <a:endParaRPr lang="en-US" altLang="zh-TW" dirty="0"/>
          </a:p>
          <a:p>
            <a:r>
              <a:rPr lang="zh-TW" altLang="en-US" dirty="0"/>
              <a:t>腐蝕程度 粉塵程度 </a:t>
            </a:r>
            <a:endParaRPr lang="en-US" altLang="zh-TW" dirty="0"/>
          </a:p>
          <a:p>
            <a:r>
              <a:rPr lang="en-US" altLang="zh-TW" dirty="0"/>
              <a:t>N2 Purge( </a:t>
            </a:r>
            <a:r>
              <a:rPr lang="zh-TW" altLang="en-US" dirty="0"/>
              <a:t>同上 或 氣爆</a:t>
            </a:r>
            <a:r>
              <a:rPr lang="en-US" altLang="zh-TW" dirty="0"/>
              <a:t>)</a:t>
            </a:r>
            <a:endParaRPr lang="en-US" altLang="zh-TW" dirty="0"/>
          </a:p>
          <a:p>
            <a:r>
              <a:rPr lang="zh-TW" altLang="en-US" dirty="0"/>
              <a:t>節電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3"/>
          <p:cNvSpPr>
            <a:spLocks noChangeArrowheads="1"/>
          </p:cNvSpPr>
          <p:nvPr/>
        </p:nvSpPr>
        <p:spPr bwMode="auto">
          <a:xfrm>
            <a:off x="1818005" y="1593215"/>
            <a:ext cx="1007872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503050405090304" pitchFamily="18" charset="0"/>
              </a:defRPr>
            </a:lvl9pPr>
          </a:lstStyle>
          <a:p>
            <a:pPr algn="ctr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zh-TW" sz="2800" b="1">
                <a:solidFill>
                  <a:srgbClr val="A2C1F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90204" pitchFamily="34" charset="0"/>
                <a:ea typeface="新細明體" panose="02020500000000000000" pitchFamily="18" charset="-120"/>
              </a:rPr>
              <a:t>Air gases and water vapor still condensed   - noncondensible gases captured.</a:t>
            </a:r>
            <a:endParaRPr lang="en-US" altLang="zh-TW" sz="2800" b="1">
              <a:solidFill>
                <a:srgbClr val="A2C1F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218162" name="Group 50"/>
          <p:cNvGrpSpPr/>
          <p:nvPr/>
        </p:nvGrpSpPr>
        <p:grpSpPr bwMode="auto">
          <a:xfrm>
            <a:off x="2284730" y="2598420"/>
            <a:ext cx="7388225" cy="4035336"/>
            <a:chOff x="831" y="1572"/>
            <a:chExt cx="4654" cy="2531"/>
          </a:xfrm>
        </p:grpSpPr>
        <p:sp>
          <p:nvSpPr>
            <p:cNvPr id="218116" name="AutoShape 4"/>
            <p:cNvSpPr>
              <a:spLocks noChangeArrowheads="1"/>
            </p:cNvSpPr>
            <p:nvPr/>
          </p:nvSpPr>
          <p:spPr bwMode="auto">
            <a:xfrm rot="20220000">
              <a:off x="948" y="1872"/>
              <a:ext cx="1728" cy="1536"/>
            </a:xfrm>
            <a:prstGeom prst="parallelogram">
              <a:avLst>
                <a:gd name="adj" fmla="val 32094"/>
              </a:avLst>
            </a:prstGeom>
            <a:solidFill>
              <a:srgbClr val="91919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17" name="Freeform 5"/>
            <p:cNvSpPr/>
            <p:nvPr/>
          </p:nvSpPr>
          <p:spPr bwMode="auto">
            <a:xfrm>
              <a:off x="1920" y="3168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18" name="Freeform 6"/>
            <p:cNvSpPr/>
            <p:nvPr/>
          </p:nvSpPr>
          <p:spPr bwMode="auto">
            <a:xfrm>
              <a:off x="1920" y="2640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19" name="Freeform 7"/>
            <p:cNvSpPr/>
            <p:nvPr/>
          </p:nvSpPr>
          <p:spPr bwMode="auto">
            <a:xfrm>
              <a:off x="1860" y="2124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20" name="AutoShape 8"/>
            <p:cNvSpPr>
              <a:spLocks noChangeArrowheads="1"/>
            </p:cNvSpPr>
            <p:nvPr/>
          </p:nvSpPr>
          <p:spPr bwMode="auto">
            <a:xfrm rot="20220000">
              <a:off x="1728" y="1872"/>
              <a:ext cx="1728" cy="1536"/>
            </a:xfrm>
            <a:prstGeom prst="parallelogram">
              <a:avLst>
                <a:gd name="adj" fmla="val 32094"/>
              </a:avLst>
            </a:prstGeom>
            <a:solidFill>
              <a:srgbClr val="7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21" name="Line 9"/>
            <p:cNvSpPr>
              <a:spLocks noChangeShapeType="1"/>
            </p:cNvSpPr>
            <p:nvPr/>
          </p:nvSpPr>
          <p:spPr bwMode="auto">
            <a:xfrm flipH="1">
              <a:off x="2783" y="2196"/>
              <a:ext cx="7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22" name="Rectangle 10"/>
            <p:cNvSpPr>
              <a:spLocks noChangeArrowheads="1"/>
            </p:cNvSpPr>
            <p:nvPr/>
          </p:nvSpPr>
          <p:spPr bwMode="auto">
            <a:xfrm>
              <a:off x="3375" y="1572"/>
              <a:ext cx="504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zh-TW" altLang="en-US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80</a:t>
              </a:r>
              <a:r>
                <a:rPr lang="zh-TW" altLang="en-US" sz="2800" b="1" baseline="30000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 </a:t>
              </a: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K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23" name="Rectangle 11"/>
            <p:cNvSpPr>
              <a:spLocks noChangeArrowheads="1"/>
            </p:cNvSpPr>
            <p:nvPr/>
          </p:nvSpPr>
          <p:spPr bwMode="auto">
            <a:xfrm>
              <a:off x="831" y="1572"/>
              <a:ext cx="617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zh-TW" altLang="en-US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&lt;20</a:t>
              </a:r>
              <a:r>
                <a:rPr lang="zh-TW" altLang="en-US" sz="2800" b="1" baseline="30000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 </a:t>
              </a: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K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24" name="AutoShape 12"/>
            <p:cNvSpPr>
              <a:spLocks noChangeArrowheads="1"/>
            </p:cNvSpPr>
            <p:nvPr/>
          </p:nvSpPr>
          <p:spPr bwMode="auto">
            <a:xfrm rot="20220000">
              <a:off x="3168" y="1872"/>
              <a:ext cx="1728" cy="1536"/>
            </a:xfrm>
            <a:prstGeom prst="parallelogram">
              <a:avLst>
                <a:gd name="adj" fmla="val 32094"/>
              </a:avLst>
            </a:prstGeom>
            <a:solidFill>
              <a:srgbClr val="618F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25" name="Freeform 13"/>
            <p:cNvSpPr/>
            <p:nvPr/>
          </p:nvSpPr>
          <p:spPr bwMode="auto">
            <a:xfrm>
              <a:off x="1404" y="3036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26" name="Freeform 14"/>
            <p:cNvSpPr/>
            <p:nvPr/>
          </p:nvSpPr>
          <p:spPr bwMode="auto">
            <a:xfrm>
              <a:off x="1632" y="3276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27" name="Freeform 15"/>
            <p:cNvSpPr/>
            <p:nvPr/>
          </p:nvSpPr>
          <p:spPr bwMode="auto">
            <a:xfrm>
              <a:off x="1633" y="1907"/>
              <a:ext cx="205" cy="207"/>
            </a:xfrm>
            <a:custGeom>
              <a:avLst/>
              <a:gdLst>
                <a:gd name="T0" fmla="*/ 204 w 205"/>
                <a:gd name="T1" fmla="*/ 70 h 207"/>
                <a:gd name="T2" fmla="*/ 192 w 205"/>
                <a:gd name="T3" fmla="*/ 56 h 207"/>
                <a:gd name="T4" fmla="*/ 186 w 205"/>
                <a:gd name="T5" fmla="*/ 29 h 207"/>
                <a:gd name="T6" fmla="*/ 183 w 205"/>
                <a:gd name="T7" fmla="*/ 12 h 207"/>
                <a:gd name="T8" fmla="*/ 151 w 205"/>
                <a:gd name="T9" fmla="*/ 7 h 207"/>
                <a:gd name="T10" fmla="*/ 131 w 205"/>
                <a:gd name="T11" fmla="*/ 6 h 207"/>
                <a:gd name="T12" fmla="*/ 120 w 205"/>
                <a:gd name="T13" fmla="*/ 1 h 207"/>
                <a:gd name="T14" fmla="*/ 102 w 205"/>
                <a:gd name="T15" fmla="*/ 14 h 207"/>
                <a:gd name="T16" fmla="*/ 81 w 205"/>
                <a:gd name="T17" fmla="*/ 14 h 207"/>
                <a:gd name="T18" fmla="*/ 58 w 205"/>
                <a:gd name="T19" fmla="*/ 11 h 207"/>
                <a:gd name="T20" fmla="*/ 51 w 205"/>
                <a:gd name="T21" fmla="*/ 20 h 207"/>
                <a:gd name="T22" fmla="*/ 47 w 205"/>
                <a:gd name="T23" fmla="*/ 32 h 207"/>
                <a:gd name="T24" fmla="*/ 50 w 205"/>
                <a:gd name="T25" fmla="*/ 45 h 207"/>
                <a:gd name="T26" fmla="*/ 29 w 205"/>
                <a:gd name="T27" fmla="*/ 51 h 207"/>
                <a:gd name="T28" fmla="*/ 9 w 205"/>
                <a:gd name="T29" fmla="*/ 50 h 207"/>
                <a:gd name="T30" fmla="*/ 3 w 205"/>
                <a:gd name="T31" fmla="*/ 68 h 207"/>
                <a:gd name="T32" fmla="*/ 1 w 205"/>
                <a:gd name="T33" fmla="*/ 96 h 207"/>
                <a:gd name="T34" fmla="*/ 10 w 205"/>
                <a:gd name="T35" fmla="*/ 94 h 207"/>
                <a:gd name="T36" fmla="*/ 8 w 205"/>
                <a:gd name="T37" fmla="*/ 127 h 207"/>
                <a:gd name="T38" fmla="*/ 19 w 205"/>
                <a:gd name="T39" fmla="*/ 127 h 207"/>
                <a:gd name="T40" fmla="*/ 28 w 205"/>
                <a:gd name="T41" fmla="*/ 121 h 207"/>
                <a:gd name="T42" fmla="*/ 32 w 205"/>
                <a:gd name="T43" fmla="*/ 144 h 207"/>
                <a:gd name="T44" fmla="*/ 29 w 205"/>
                <a:gd name="T45" fmla="*/ 168 h 207"/>
                <a:gd name="T46" fmla="*/ 53 w 205"/>
                <a:gd name="T47" fmla="*/ 183 h 207"/>
                <a:gd name="T48" fmla="*/ 57 w 205"/>
                <a:gd name="T49" fmla="*/ 172 h 207"/>
                <a:gd name="T50" fmla="*/ 73 w 205"/>
                <a:gd name="T51" fmla="*/ 176 h 207"/>
                <a:gd name="T52" fmla="*/ 82 w 205"/>
                <a:gd name="T53" fmla="*/ 187 h 207"/>
                <a:gd name="T54" fmla="*/ 97 w 205"/>
                <a:gd name="T55" fmla="*/ 203 h 207"/>
                <a:gd name="T56" fmla="*/ 113 w 205"/>
                <a:gd name="T57" fmla="*/ 206 h 207"/>
                <a:gd name="T58" fmla="*/ 147 w 205"/>
                <a:gd name="T59" fmla="*/ 190 h 207"/>
                <a:gd name="T60" fmla="*/ 172 w 205"/>
                <a:gd name="T61" fmla="*/ 181 h 207"/>
                <a:gd name="T62" fmla="*/ 175 w 205"/>
                <a:gd name="T63" fmla="*/ 134 h 207"/>
                <a:gd name="T64" fmla="*/ 160 w 205"/>
                <a:gd name="T65" fmla="*/ 95 h 207"/>
                <a:gd name="T66" fmla="*/ 168 w 205"/>
                <a:gd name="T67" fmla="*/ 79 h 207"/>
                <a:gd name="T68" fmla="*/ 185 w 205"/>
                <a:gd name="T69" fmla="*/ 8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93" y="86"/>
                  </a:moveTo>
                  <a:lnTo>
                    <a:pt x="204" y="70"/>
                  </a:lnTo>
                  <a:lnTo>
                    <a:pt x="195" y="63"/>
                  </a:lnTo>
                  <a:lnTo>
                    <a:pt x="192" y="56"/>
                  </a:lnTo>
                  <a:lnTo>
                    <a:pt x="191" y="47"/>
                  </a:lnTo>
                  <a:lnTo>
                    <a:pt x="186" y="29"/>
                  </a:lnTo>
                  <a:lnTo>
                    <a:pt x="183" y="19"/>
                  </a:lnTo>
                  <a:lnTo>
                    <a:pt x="183" y="12"/>
                  </a:lnTo>
                  <a:lnTo>
                    <a:pt x="166" y="3"/>
                  </a:lnTo>
                  <a:lnTo>
                    <a:pt x="151" y="7"/>
                  </a:lnTo>
                  <a:lnTo>
                    <a:pt x="139" y="3"/>
                  </a:lnTo>
                  <a:lnTo>
                    <a:pt x="131" y="6"/>
                  </a:lnTo>
                  <a:lnTo>
                    <a:pt x="131" y="0"/>
                  </a:lnTo>
                  <a:lnTo>
                    <a:pt x="120" y="1"/>
                  </a:lnTo>
                  <a:lnTo>
                    <a:pt x="107" y="3"/>
                  </a:lnTo>
                  <a:lnTo>
                    <a:pt x="102" y="14"/>
                  </a:lnTo>
                  <a:lnTo>
                    <a:pt x="96" y="14"/>
                  </a:lnTo>
                  <a:lnTo>
                    <a:pt x="81" y="14"/>
                  </a:lnTo>
                  <a:lnTo>
                    <a:pt x="66" y="8"/>
                  </a:lnTo>
                  <a:lnTo>
                    <a:pt x="58" y="11"/>
                  </a:lnTo>
                  <a:lnTo>
                    <a:pt x="57" y="18"/>
                  </a:lnTo>
                  <a:lnTo>
                    <a:pt x="51" y="20"/>
                  </a:lnTo>
                  <a:lnTo>
                    <a:pt x="45" y="22"/>
                  </a:lnTo>
                  <a:lnTo>
                    <a:pt x="47" y="32"/>
                  </a:lnTo>
                  <a:lnTo>
                    <a:pt x="47" y="37"/>
                  </a:lnTo>
                  <a:lnTo>
                    <a:pt x="50" y="45"/>
                  </a:lnTo>
                  <a:lnTo>
                    <a:pt x="37" y="50"/>
                  </a:lnTo>
                  <a:lnTo>
                    <a:pt x="29" y="51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0" y="55"/>
                  </a:lnTo>
                  <a:lnTo>
                    <a:pt x="3" y="68"/>
                  </a:lnTo>
                  <a:lnTo>
                    <a:pt x="6" y="69"/>
                  </a:lnTo>
                  <a:lnTo>
                    <a:pt x="1" y="96"/>
                  </a:lnTo>
                  <a:lnTo>
                    <a:pt x="3" y="96"/>
                  </a:lnTo>
                  <a:lnTo>
                    <a:pt x="10" y="94"/>
                  </a:lnTo>
                  <a:lnTo>
                    <a:pt x="8" y="114"/>
                  </a:lnTo>
                  <a:lnTo>
                    <a:pt x="8" y="127"/>
                  </a:lnTo>
                  <a:lnTo>
                    <a:pt x="16" y="131"/>
                  </a:lnTo>
                  <a:lnTo>
                    <a:pt x="19" y="127"/>
                  </a:lnTo>
                  <a:lnTo>
                    <a:pt x="19" y="122"/>
                  </a:lnTo>
                  <a:lnTo>
                    <a:pt x="28" y="121"/>
                  </a:lnTo>
                  <a:lnTo>
                    <a:pt x="31" y="129"/>
                  </a:lnTo>
                  <a:lnTo>
                    <a:pt x="32" y="144"/>
                  </a:lnTo>
                  <a:lnTo>
                    <a:pt x="27" y="157"/>
                  </a:lnTo>
                  <a:lnTo>
                    <a:pt x="29" y="168"/>
                  </a:lnTo>
                  <a:lnTo>
                    <a:pt x="43" y="185"/>
                  </a:lnTo>
                  <a:lnTo>
                    <a:pt x="53" y="183"/>
                  </a:lnTo>
                  <a:lnTo>
                    <a:pt x="58" y="176"/>
                  </a:lnTo>
                  <a:lnTo>
                    <a:pt x="57" y="172"/>
                  </a:lnTo>
                  <a:lnTo>
                    <a:pt x="73" y="173"/>
                  </a:lnTo>
                  <a:lnTo>
                    <a:pt x="73" y="176"/>
                  </a:lnTo>
                  <a:lnTo>
                    <a:pt x="77" y="178"/>
                  </a:lnTo>
                  <a:lnTo>
                    <a:pt x="82" y="187"/>
                  </a:lnTo>
                  <a:lnTo>
                    <a:pt x="91" y="190"/>
                  </a:lnTo>
                  <a:lnTo>
                    <a:pt x="97" y="203"/>
                  </a:lnTo>
                  <a:lnTo>
                    <a:pt x="105" y="201"/>
                  </a:lnTo>
                  <a:lnTo>
                    <a:pt x="113" y="206"/>
                  </a:lnTo>
                  <a:lnTo>
                    <a:pt x="133" y="199"/>
                  </a:lnTo>
                  <a:lnTo>
                    <a:pt x="147" y="190"/>
                  </a:lnTo>
                  <a:lnTo>
                    <a:pt x="161" y="195"/>
                  </a:lnTo>
                  <a:lnTo>
                    <a:pt x="172" y="181"/>
                  </a:lnTo>
                  <a:lnTo>
                    <a:pt x="165" y="158"/>
                  </a:lnTo>
                  <a:lnTo>
                    <a:pt x="175" y="134"/>
                  </a:lnTo>
                  <a:lnTo>
                    <a:pt x="161" y="112"/>
                  </a:lnTo>
                  <a:lnTo>
                    <a:pt x="160" y="95"/>
                  </a:lnTo>
                  <a:lnTo>
                    <a:pt x="168" y="92"/>
                  </a:lnTo>
                  <a:lnTo>
                    <a:pt x="168" y="79"/>
                  </a:lnTo>
                  <a:lnTo>
                    <a:pt x="178" y="78"/>
                  </a:lnTo>
                  <a:lnTo>
                    <a:pt x="185" y="80"/>
                  </a:lnTo>
                  <a:lnTo>
                    <a:pt x="193" y="8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28" name="Freeform 16"/>
            <p:cNvSpPr/>
            <p:nvPr/>
          </p:nvSpPr>
          <p:spPr bwMode="auto">
            <a:xfrm>
              <a:off x="1681" y="2411"/>
              <a:ext cx="205" cy="207"/>
            </a:xfrm>
            <a:custGeom>
              <a:avLst/>
              <a:gdLst>
                <a:gd name="T0" fmla="*/ 204 w 205"/>
                <a:gd name="T1" fmla="*/ 70 h 207"/>
                <a:gd name="T2" fmla="*/ 192 w 205"/>
                <a:gd name="T3" fmla="*/ 56 h 207"/>
                <a:gd name="T4" fmla="*/ 186 w 205"/>
                <a:gd name="T5" fmla="*/ 29 h 207"/>
                <a:gd name="T6" fmla="*/ 183 w 205"/>
                <a:gd name="T7" fmla="*/ 12 h 207"/>
                <a:gd name="T8" fmla="*/ 151 w 205"/>
                <a:gd name="T9" fmla="*/ 7 h 207"/>
                <a:gd name="T10" fmla="*/ 131 w 205"/>
                <a:gd name="T11" fmla="*/ 6 h 207"/>
                <a:gd name="T12" fmla="*/ 120 w 205"/>
                <a:gd name="T13" fmla="*/ 1 h 207"/>
                <a:gd name="T14" fmla="*/ 102 w 205"/>
                <a:gd name="T15" fmla="*/ 14 h 207"/>
                <a:gd name="T16" fmla="*/ 81 w 205"/>
                <a:gd name="T17" fmla="*/ 14 h 207"/>
                <a:gd name="T18" fmla="*/ 58 w 205"/>
                <a:gd name="T19" fmla="*/ 11 h 207"/>
                <a:gd name="T20" fmla="*/ 51 w 205"/>
                <a:gd name="T21" fmla="*/ 20 h 207"/>
                <a:gd name="T22" fmla="*/ 47 w 205"/>
                <a:gd name="T23" fmla="*/ 32 h 207"/>
                <a:gd name="T24" fmla="*/ 50 w 205"/>
                <a:gd name="T25" fmla="*/ 45 h 207"/>
                <a:gd name="T26" fmla="*/ 29 w 205"/>
                <a:gd name="T27" fmla="*/ 51 h 207"/>
                <a:gd name="T28" fmla="*/ 9 w 205"/>
                <a:gd name="T29" fmla="*/ 50 h 207"/>
                <a:gd name="T30" fmla="*/ 3 w 205"/>
                <a:gd name="T31" fmla="*/ 68 h 207"/>
                <a:gd name="T32" fmla="*/ 1 w 205"/>
                <a:gd name="T33" fmla="*/ 96 h 207"/>
                <a:gd name="T34" fmla="*/ 10 w 205"/>
                <a:gd name="T35" fmla="*/ 94 h 207"/>
                <a:gd name="T36" fmla="*/ 8 w 205"/>
                <a:gd name="T37" fmla="*/ 127 h 207"/>
                <a:gd name="T38" fmla="*/ 19 w 205"/>
                <a:gd name="T39" fmla="*/ 127 h 207"/>
                <a:gd name="T40" fmla="*/ 28 w 205"/>
                <a:gd name="T41" fmla="*/ 121 h 207"/>
                <a:gd name="T42" fmla="*/ 32 w 205"/>
                <a:gd name="T43" fmla="*/ 144 h 207"/>
                <a:gd name="T44" fmla="*/ 29 w 205"/>
                <a:gd name="T45" fmla="*/ 168 h 207"/>
                <a:gd name="T46" fmla="*/ 53 w 205"/>
                <a:gd name="T47" fmla="*/ 183 h 207"/>
                <a:gd name="T48" fmla="*/ 57 w 205"/>
                <a:gd name="T49" fmla="*/ 172 h 207"/>
                <a:gd name="T50" fmla="*/ 73 w 205"/>
                <a:gd name="T51" fmla="*/ 176 h 207"/>
                <a:gd name="T52" fmla="*/ 82 w 205"/>
                <a:gd name="T53" fmla="*/ 187 h 207"/>
                <a:gd name="T54" fmla="*/ 97 w 205"/>
                <a:gd name="T55" fmla="*/ 203 h 207"/>
                <a:gd name="T56" fmla="*/ 113 w 205"/>
                <a:gd name="T57" fmla="*/ 206 h 207"/>
                <a:gd name="T58" fmla="*/ 147 w 205"/>
                <a:gd name="T59" fmla="*/ 190 h 207"/>
                <a:gd name="T60" fmla="*/ 172 w 205"/>
                <a:gd name="T61" fmla="*/ 181 h 207"/>
                <a:gd name="T62" fmla="*/ 175 w 205"/>
                <a:gd name="T63" fmla="*/ 134 h 207"/>
                <a:gd name="T64" fmla="*/ 160 w 205"/>
                <a:gd name="T65" fmla="*/ 95 h 207"/>
                <a:gd name="T66" fmla="*/ 168 w 205"/>
                <a:gd name="T67" fmla="*/ 79 h 207"/>
                <a:gd name="T68" fmla="*/ 185 w 205"/>
                <a:gd name="T69" fmla="*/ 8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93" y="86"/>
                  </a:moveTo>
                  <a:lnTo>
                    <a:pt x="204" y="70"/>
                  </a:lnTo>
                  <a:lnTo>
                    <a:pt x="195" y="63"/>
                  </a:lnTo>
                  <a:lnTo>
                    <a:pt x="192" y="56"/>
                  </a:lnTo>
                  <a:lnTo>
                    <a:pt x="191" y="47"/>
                  </a:lnTo>
                  <a:lnTo>
                    <a:pt x="186" y="29"/>
                  </a:lnTo>
                  <a:lnTo>
                    <a:pt x="183" y="19"/>
                  </a:lnTo>
                  <a:lnTo>
                    <a:pt x="183" y="12"/>
                  </a:lnTo>
                  <a:lnTo>
                    <a:pt x="166" y="3"/>
                  </a:lnTo>
                  <a:lnTo>
                    <a:pt x="151" y="7"/>
                  </a:lnTo>
                  <a:lnTo>
                    <a:pt x="139" y="3"/>
                  </a:lnTo>
                  <a:lnTo>
                    <a:pt x="131" y="6"/>
                  </a:lnTo>
                  <a:lnTo>
                    <a:pt x="131" y="0"/>
                  </a:lnTo>
                  <a:lnTo>
                    <a:pt x="120" y="1"/>
                  </a:lnTo>
                  <a:lnTo>
                    <a:pt x="107" y="3"/>
                  </a:lnTo>
                  <a:lnTo>
                    <a:pt x="102" y="14"/>
                  </a:lnTo>
                  <a:lnTo>
                    <a:pt x="96" y="14"/>
                  </a:lnTo>
                  <a:lnTo>
                    <a:pt x="81" y="14"/>
                  </a:lnTo>
                  <a:lnTo>
                    <a:pt x="66" y="8"/>
                  </a:lnTo>
                  <a:lnTo>
                    <a:pt x="58" y="11"/>
                  </a:lnTo>
                  <a:lnTo>
                    <a:pt x="57" y="18"/>
                  </a:lnTo>
                  <a:lnTo>
                    <a:pt x="51" y="20"/>
                  </a:lnTo>
                  <a:lnTo>
                    <a:pt x="45" y="22"/>
                  </a:lnTo>
                  <a:lnTo>
                    <a:pt x="47" y="32"/>
                  </a:lnTo>
                  <a:lnTo>
                    <a:pt x="47" y="37"/>
                  </a:lnTo>
                  <a:lnTo>
                    <a:pt x="50" y="45"/>
                  </a:lnTo>
                  <a:lnTo>
                    <a:pt x="37" y="50"/>
                  </a:lnTo>
                  <a:lnTo>
                    <a:pt x="29" y="51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0" y="55"/>
                  </a:lnTo>
                  <a:lnTo>
                    <a:pt x="3" y="68"/>
                  </a:lnTo>
                  <a:lnTo>
                    <a:pt x="6" y="69"/>
                  </a:lnTo>
                  <a:lnTo>
                    <a:pt x="1" y="96"/>
                  </a:lnTo>
                  <a:lnTo>
                    <a:pt x="3" y="96"/>
                  </a:lnTo>
                  <a:lnTo>
                    <a:pt x="10" y="94"/>
                  </a:lnTo>
                  <a:lnTo>
                    <a:pt x="8" y="114"/>
                  </a:lnTo>
                  <a:lnTo>
                    <a:pt x="8" y="127"/>
                  </a:lnTo>
                  <a:lnTo>
                    <a:pt x="16" y="131"/>
                  </a:lnTo>
                  <a:lnTo>
                    <a:pt x="19" y="127"/>
                  </a:lnTo>
                  <a:lnTo>
                    <a:pt x="19" y="122"/>
                  </a:lnTo>
                  <a:lnTo>
                    <a:pt x="28" y="121"/>
                  </a:lnTo>
                  <a:lnTo>
                    <a:pt x="31" y="129"/>
                  </a:lnTo>
                  <a:lnTo>
                    <a:pt x="32" y="144"/>
                  </a:lnTo>
                  <a:lnTo>
                    <a:pt x="27" y="157"/>
                  </a:lnTo>
                  <a:lnTo>
                    <a:pt x="29" y="168"/>
                  </a:lnTo>
                  <a:lnTo>
                    <a:pt x="43" y="185"/>
                  </a:lnTo>
                  <a:lnTo>
                    <a:pt x="53" y="183"/>
                  </a:lnTo>
                  <a:lnTo>
                    <a:pt x="58" y="176"/>
                  </a:lnTo>
                  <a:lnTo>
                    <a:pt x="57" y="172"/>
                  </a:lnTo>
                  <a:lnTo>
                    <a:pt x="73" y="173"/>
                  </a:lnTo>
                  <a:lnTo>
                    <a:pt x="73" y="176"/>
                  </a:lnTo>
                  <a:lnTo>
                    <a:pt x="77" y="178"/>
                  </a:lnTo>
                  <a:lnTo>
                    <a:pt x="82" y="187"/>
                  </a:lnTo>
                  <a:lnTo>
                    <a:pt x="91" y="190"/>
                  </a:lnTo>
                  <a:lnTo>
                    <a:pt x="97" y="203"/>
                  </a:lnTo>
                  <a:lnTo>
                    <a:pt x="105" y="201"/>
                  </a:lnTo>
                  <a:lnTo>
                    <a:pt x="113" y="206"/>
                  </a:lnTo>
                  <a:lnTo>
                    <a:pt x="133" y="199"/>
                  </a:lnTo>
                  <a:lnTo>
                    <a:pt x="147" y="190"/>
                  </a:lnTo>
                  <a:lnTo>
                    <a:pt x="161" y="195"/>
                  </a:lnTo>
                  <a:lnTo>
                    <a:pt x="172" y="181"/>
                  </a:lnTo>
                  <a:lnTo>
                    <a:pt x="165" y="158"/>
                  </a:lnTo>
                  <a:lnTo>
                    <a:pt x="175" y="134"/>
                  </a:lnTo>
                  <a:lnTo>
                    <a:pt x="161" y="112"/>
                  </a:lnTo>
                  <a:lnTo>
                    <a:pt x="160" y="95"/>
                  </a:lnTo>
                  <a:lnTo>
                    <a:pt x="168" y="92"/>
                  </a:lnTo>
                  <a:lnTo>
                    <a:pt x="168" y="79"/>
                  </a:lnTo>
                  <a:lnTo>
                    <a:pt x="178" y="78"/>
                  </a:lnTo>
                  <a:lnTo>
                    <a:pt x="185" y="80"/>
                  </a:lnTo>
                  <a:lnTo>
                    <a:pt x="193" y="8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29" name="Freeform 17"/>
            <p:cNvSpPr/>
            <p:nvPr/>
          </p:nvSpPr>
          <p:spPr bwMode="auto">
            <a:xfrm>
              <a:off x="1765" y="2915"/>
              <a:ext cx="205" cy="207"/>
            </a:xfrm>
            <a:custGeom>
              <a:avLst/>
              <a:gdLst>
                <a:gd name="T0" fmla="*/ 0 w 205"/>
                <a:gd name="T1" fmla="*/ 136 h 207"/>
                <a:gd name="T2" fmla="*/ 12 w 205"/>
                <a:gd name="T3" fmla="*/ 150 h 207"/>
                <a:gd name="T4" fmla="*/ 18 w 205"/>
                <a:gd name="T5" fmla="*/ 177 h 207"/>
                <a:gd name="T6" fmla="*/ 21 w 205"/>
                <a:gd name="T7" fmla="*/ 194 h 207"/>
                <a:gd name="T8" fmla="*/ 53 w 205"/>
                <a:gd name="T9" fmla="*/ 199 h 207"/>
                <a:gd name="T10" fmla="*/ 73 w 205"/>
                <a:gd name="T11" fmla="*/ 200 h 207"/>
                <a:gd name="T12" fmla="*/ 84 w 205"/>
                <a:gd name="T13" fmla="*/ 205 h 207"/>
                <a:gd name="T14" fmla="*/ 102 w 205"/>
                <a:gd name="T15" fmla="*/ 192 h 207"/>
                <a:gd name="T16" fmla="*/ 123 w 205"/>
                <a:gd name="T17" fmla="*/ 192 h 207"/>
                <a:gd name="T18" fmla="*/ 146 w 205"/>
                <a:gd name="T19" fmla="*/ 195 h 207"/>
                <a:gd name="T20" fmla="*/ 153 w 205"/>
                <a:gd name="T21" fmla="*/ 186 h 207"/>
                <a:gd name="T22" fmla="*/ 157 w 205"/>
                <a:gd name="T23" fmla="*/ 174 h 207"/>
                <a:gd name="T24" fmla="*/ 154 w 205"/>
                <a:gd name="T25" fmla="*/ 161 h 207"/>
                <a:gd name="T26" fmla="*/ 175 w 205"/>
                <a:gd name="T27" fmla="*/ 155 h 207"/>
                <a:gd name="T28" fmla="*/ 195 w 205"/>
                <a:gd name="T29" fmla="*/ 156 h 207"/>
                <a:gd name="T30" fmla="*/ 201 w 205"/>
                <a:gd name="T31" fmla="*/ 138 h 207"/>
                <a:gd name="T32" fmla="*/ 203 w 205"/>
                <a:gd name="T33" fmla="*/ 110 h 207"/>
                <a:gd name="T34" fmla="*/ 194 w 205"/>
                <a:gd name="T35" fmla="*/ 112 h 207"/>
                <a:gd name="T36" fmla="*/ 196 w 205"/>
                <a:gd name="T37" fmla="*/ 79 h 207"/>
                <a:gd name="T38" fmla="*/ 185 w 205"/>
                <a:gd name="T39" fmla="*/ 79 h 207"/>
                <a:gd name="T40" fmla="*/ 176 w 205"/>
                <a:gd name="T41" fmla="*/ 85 h 207"/>
                <a:gd name="T42" fmla="*/ 172 w 205"/>
                <a:gd name="T43" fmla="*/ 62 h 207"/>
                <a:gd name="T44" fmla="*/ 175 w 205"/>
                <a:gd name="T45" fmla="*/ 38 h 207"/>
                <a:gd name="T46" fmla="*/ 151 w 205"/>
                <a:gd name="T47" fmla="*/ 23 h 207"/>
                <a:gd name="T48" fmla="*/ 147 w 205"/>
                <a:gd name="T49" fmla="*/ 34 h 207"/>
                <a:gd name="T50" fmla="*/ 131 w 205"/>
                <a:gd name="T51" fmla="*/ 30 h 207"/>
                <a:gd name="T52" fmla="*/ 122 w 205"/>
                <a:gd name="T53" fmla="*/ 19 h 207"/>
                <a:gd name="T54" fmla="*/ 107 w 205"/>
                <a:gd name="T55" fmla="*/ 3 h 207"/>
                <a:gd name="T56" fmla="*/ 91 w 205"/>
                <a:gd name="T57" fmla="*/ 0 h 207"/>
                <a:gd name="T58" fmla="*/ 57 w 205"/>
                <a:gd name="T59" fmla="*/ 16 h 207"/>
                <a:gd name="T60" fmla="*/ 32 w 205"/>
                <a:gd name="T61" fmla="*/ 25 h 207"/>
                <a:gd name="T62" fmla="*/ 29 w 205"/>
                <a:gd name="T63" fmla="*/ 72 h 207"/>
                <a:gd name="T64" fmla="*/ 44 w 205"/>
                <a:gd name="T65" fmla="*/ 111 h 207"/>
                <a:gd name="T66" fmla="*/ 36 w 205"/>
                <a:gd name="T67" fmla="*/ 127 h 207"/>
                <a:gd name="T68" fmla="*/ 19 w 205"/>
                <a:gd name="T69" fmla="*/ 1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1" y="120"/>
                  </a:moveTo>
                  <a:lnTo>
                    <a:pt x="0" y="136"/>
                  </a:lnTo>
                  <a:lnTo>
                    <a:pt x="9" y="143"/>
                  </a:lnTo>
                  <a:lnTo>
                    <a:pt x="12" y="150"/>
                  </a:lnTo>
                  <a:lnTo>
                    <a:pt x="13" y="159"/>
                  </a:lnTo>
                  <a:lnTo>
                    <a:pt x="18" y="177"/>
                  </a:lnTo>
                  <a:lnTo>
                    <a:pt x="21" y="187"/>
                  </a:lnTo>
                  <a:lnTo>
                    <a:pt x="21" y="194"/>
                  </a:lnTo>
                  <a:lnTo>
                    <a:pt x="38" y="203"/>
                  </a:lnTo>
                  <a:lnTo>
                    <a:pt x="53" y="199"/>
                  </a:lnTo>
                  <a:lnTo>
                    <a:pt x="65" y="203"/>
                  </a:lnTo>
                  <a:lnTo>
                    <a:pt x="73" y="200"/>
                  </a:lnTo>
                  <a:lnTo>
                    <a:pt x="73" y="206"/>
                  </a:lnTo>
                  <a:lnTo>
                    <a:pt x="84" y="205"/>
                  </a:lnTo>
                  <a:lnTo>
                    <a:pt x="97" y="203"/>
                  </a:lnTo>
                  <a:lnTo>
                    <a:pt x="102" y="192"/>
                  </a:lnTo>
                  <a:lnTo>
                    <a:pt x="108" y="192"/>
                  </a:lnTo>
                  <a:lnTo>
                    <a:pt x="123" y="192"/>
                  </a:lnTo>
                  <a:lnTo>
                    <a:pt x="138" y="198"/>
                  </a:lnTo>
                  <a:lnTo>
                    <a:pt x="146" y="195"/>
                  </a:lnTo>
                  <a:lnTo>
                    <a:pt x="147" y="188"/>
                  </a:lnTo>
                  <a:lnTo>
                    <a:pt x="153" y="186"/>
                  </a:lnTo>
                  <a:lnTo>
                    <a:pt x="159" y="184"/>
                  </a:lnTo>
                  <a:lnTo>
                    <a:pt x="157" y="174"/>
                  </a:lnTo>
                  <a:lnTo>
                    <a:pt x="157" y="169"/>
                  </a:lnTo>
                  <a:lnTo>
                    <a:pt x="154" y="161"/>
                  </a:lnTo>
                  <a:lnTo>
                    <a:pt x="167" y="156"/>
                  </a:lnTo>
                  <a:lnTo>
                    <a:pt x="175" y="155"/>
                  </a:lnTo>
                  <a:lnTo>
                    <a:pt x="185" y="147"/>
                  </a:lnTo>
                  <a:lnTo>
                    <a:pt x="195" y="156"/>
                  </a:lnTo>
                  <a:lnTo>
                    <a:pt x="204" y="151"/>
                  </a:lnTo>
                  <a:lnTo>
                    <a:pt x="201" y="138"/>
                  </a:lnTo>
                  <a:lnTo>
                    <a:pt x="198" y="137"/>
                  </a:lnTo>
                  <a:lnTo>
                    <a:pt x="203" y="110"/>
                  </a:lnTo>
                  <a:lnTo>
                    <a:pt x="201" y="110"/>
                  </a:lnTo>
                  <a:lnTo>
                    <a:pt x="194" y="112"/>
                  </a:lnTo>
                  <a:lnTo>
                    <a:pt x="196" y="92"/>
                  </a:lnTo>
                  <a:lnTo>
                    <a:pt x="196" y="79"/>
                  </a:lnTo>
                  <a:lnTo>
                    <a:pt x="188" y="75"/>
                  </a:lnTo>
                  <a:lnTo>
                    <a:pt x="185" y="79"/>
                  </a:lnTo>
                  <a:lnTo>
                    <a:pt x="185" y="84"/>
                  </a:lnTo>
                  <a:lnTo>
                    <a:pt x="176" y="85"/>
                  </a:lnTo>
                  <a:lnTo>
                    <a:pt x="173" y="77"/>
                  </a:lnTo>
                  <a:lnTo>
                    <a:pt x="172" y="62"/>
                  </a:lnTo>
                  <a:lnTo>
                    <a:pt x="177" y="49"/>
                  </a:lnTo>
                  <a:lnTo>
                    <a:pt x="175" y="38"/>
                  </a:lnTo>
                  <a:lnTo>
                    <a:pt x="161" y="21"/>
                  </a:lnTo>
                  <a:lnTo>
                    <a:pt x="151" y="23"/>
                  </a:lnTo>
                  <a:lnTo>
                    <a:pt x="146" y="30"/>
                  </a:lnTo>
                  <a:lnTo>
                    <a:pt x="147" y="34"/>
                  </a:lnTo>
                  <a:lnTo>
                    <a:pt x="131" y="33"/>
                  </a:lnTo>
                  <a:lnTo>
                    <a:pt x="131" y="30"/>
                  </a:lnTo>
                  <a:lnTo>
                    <a:pt x="127" y="28"/>
                  </a:lnTo>
                  <a:lnTo>
                    <a:pt x="122" y="19"/>
                  </a:lnTo>
                  <a:lnTo>
                    <a:pt x="113" y="16"/>
                  </a:lnTo>
                  <a:lnTo>
                    <a:pt x="107" y="3"/>
                  </a:lnTo>
                  <a:lnTo>
                    <a:pt x="99" y="5"/>
                  </a:lnTo>
                  <a:lnTo>
                    <a:pt x="91" y="0"/>
                  </a:lnTo>
                  <a:lnTo>
                    <a:pt x="71" y="7"/>
                  </a:lnTo>
                  <a:lnTo>
                    <a:pt x="57" y="16"/>
                  </a:lnTo>
                  <a:lnTo>
                    <a:pt x="43" y="11"/>
                  </a:lnTo>
                  <a:lnTo>
                    <a:pt x="32" y="25"/>
                  </a:lnTo>
                  <a:lnTo>
                    <a:pt x="39" y="48"/>
                  </a:lnTo>
                  <a:lnTo>
                    <a:pt x="29" y="72"/>
                  </a:lnTo>
                  <a:lnTo>
                    <a:pt x="43" y="94"/>
                  </a:lnTo>
                  <a:lnTo>
                    <a:pt x="44" y="111"/>
                  </a:lnTo>
                  <a:lnTo>
                    <a:pt x="36" y="114"/>
                  </a:lnTo>
                  <a:lnTo>
                    <a:pt x="36" y="127"/>
                  </a:lnTo>
                  <a:lnTo>
                    <a:pt x="26" y="128"/>
                  </a:lnTo>
                  <a:lnTo>
                    <a:pt x="19" y="126"/>
                  </a:lnTo>
                  <a:lnTo>
                    <a:pt x="11" y="12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0" name="Freeform 18"/>
            <p:cNvSpPr/>
            <p:nvPr/>
          </p:nvSpPr>
          <p:spPr bwMode="auto">
            <a:xfrm>
              <a:off x="1548" y="2700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1" name="Freeform 19"/>
            <p:cNvSpPr/>
            <p:nvPr/>
          </p:nvSpPr>
          <p:spPr bwMode="auto">
            <a:xfrm>
              <a:off x="1285" y="3347"/>
              <a:ext cx="205" cy="207"/>
            </a:xfrm>
            <a:custGeom>
              <a:avLst/>
              <a:gdLst>
                <a:gd name="T0" fmla="*/ 0 w 205"/>
                <a:gd name="T1" fmla="*/ 136 h 207"/>
                <a:gd name="T2" fmla="*/ 12 w 205"/>
                <a:gd name="T3" fmla="*/ 150 h 207"/>
                <a:gd name="T4" fmla="*/ 18 w 205"/>
                <a:gd name="T5" fmla="*/ 177 h 207"/>
                <a:gd name="T6" fmla="*/ 21 w 205"/>
                <a:gd name="T7" fmla="*/ 194 h 207"/>
                <a:gd name="T8" fmla="*/ 53 w 205"/>
                <a:gd name="T9" fmla="*/ 199 h 207"/>
                <a:gd name="T10" fmla="*/ 73 w 205"/>
                <a:gd name="T11" fmla="*/ 200 h 207"/>
                <a:gd name="T12" fmla="*/ 84 w 205"/>
                <a:gd name="T13" fmla="*/ 205 h 207"/>
                <a:gd name="T14" fmla="*/ 102 w 205"/>
                <a:gd name="T15" fmla="*/ 192 h 207"/>
                <a:gd name="T16" fmla="*/ 123 w 205"/>
                <a:gd name="T17" fmla="*/ 192 h 207"/>
                <a:gd name="T18" fmla="*/ 146 w 205"/>
                <a:gd name="T19" fmla="*/ 195 h 207"/>
                <a:gd name="T20" fmla="*/ 153 w 205"/>
                <a:gd name="T21" fmla="*/ 186 h 207"/>
                <a:gd name="T22" fmla="*/ 157 w 205"/>
                <a:gd name="T23" fmla="*/ 174 h 207"/>
                <a:gd name="T24" fmla="*/ 154 w 205"/>
                <a:gd name="T25" fmla="*/ 161 h 207"/>
                <a:gd name="T26" fmla="*/ 175 w 205"/>
                <a:gd name="T27" fmla="*/ 155 h 207"/>
                <a:gd name="T28" fmla="*/ 195 w 205"/>
                <a:gd name="T29" fmla="*/ 156 h 207"/>
                <a:gd name="T30" fmla="*/ 201 w 205"/>
                <a:gd name="T31" fmla="*/ 138 h 207"/>
                <a:gd name="T32" fmla="*/ 203 w 205"/>
                <a:gd name="T33" fmla="*/ 110 h 207"/>
                <a:gd name="T34" fmla="*/ 194 w 205"/>
                <a:gd name="T35" fmla="*/ 112 h 207"/>
                <a:gd name="T36" fmla="*/ 196 w 205"/>
                <a:gd name="T37" fmla="*/ 79 h 207"/>
                <a:gd name="T38" fmla="*/ 185 w 205"/>
                <a:gd name="T39" fmla="*/ 79 h 207"/>
                <a:gd name="T40" fmla="*/ 176 w 205"/>
                <a:gd name="T41" fmla="*/ 85 h 207"/>
                <a:gd name="T42" fmla="*/ 172 w 205"/>
                <a:gd name="T43" fmla="*/ 62 h 207"/>
                <a:gd name="T44" fmla="*/ 175 w 205"/>
                <a:gd name="T45" fmla="*/ 38 h 207"/>
                <a:gd name="T46" fmla="*/ 151 w 205"/>
                <a:gd name="T47" fmla="*/ 23 h 207"/>
                <a:gd name="T48" fmla="*/ 147 w 205"/>
                <a:gd name="T49" fmla="*/ 34 h 207"/>
                <a:gd name="T50" fmla="*/ 131 w 205"/>
                <a:gd name="T51" fmla="*/ 30 h 207"/>
                <a:gd name="T52" fmla="*/ 122 w 205"/>
                <a:gd name="T53" fmla="*/ 19 h 207"/>
                <a:gd name="T54" fmla="*/ 107 w 205"/>
                <a:gd name="T55" fmla="*/ 3 h 207"/>
                <a:gd name="T56" fmla="*/ 91 w 205"/>
                <a:gd name="T57" fmla="*/ 0 h 207"/>
                <a:gd name="T58" fmla="*/ 57 w 205"/>
                <a:gd name="T59" fmla="*/ 16 h 207"/>
                <a:gd name="T60" fmla="*/ 32 w 205"/>
                <a:gd name="T61" fmla="*/ 25 h 207"/>
                <a:gd name="T62" fmla="*/ 29 w 205"/>
                <a:gd name="T63" fmla="*/ 72 h 207"/>
                <a:gd name="T64" fmla="*/ 44 w 205"/>
                <a:gd name="T65" fmla="*/ 111 h 207"/>
                <a:gd name="T66" fmla="*/ 36 w 205"/>
                <a:gd name="T67" fmla="*/ 127 h 207"/>
                <a:gd name="T68" fmla="*/ 19 w 205"/>
                <a:gd name="T69" fmla="*/ 1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1" y="120"/>
                  </a:moveTo>
                  <a:lnTo>
                    <a:pt x="0" y="136"/>
                  </a:lnTo>
                  <a:lnTo>
                    <a:pt x="9" y="143"/>
                  </a:lnTo>
                  <a:lnTo>
                    <a:pt x="12" y="150"/>
                  </a:lnTo>
                  <a:lnTo>
                    <a:pt x="13" y="159"/>
                  </a:lnTo>
                  <a:lnTo>
                    <a:pt x="18" y="177"/>
                  </a:lnTo>
                  <a:lnTo>
                    <a:pt x="21" y="187"/>
                  </a:lnTo>
                  <a:lnTo>
                    <a:pt x="21" y="194"/>
                  </a:lnTo>
                  <a:lnTo>
                    <a:pt x="38" y="203"/>
                  </a:lnTo>
                  <a:lnTo>
                    <a:pt x="53" y="199"/>
                  </a:lnTo>
                  <a:lnTo>
                    <a:pt x="65" y="203"/>
                  </a:lnTo>
                  <a:lnTo>
                    <a:pt x="73" y="200"/>
                  </a:lnTo>
                  <a:lnTo>
                    <a:pt x="73" y="206"/>
                  </a:lnTo>
                  <a:lnTo>
                    <a:pt x="84" y="205"/>
                  </a:lnTo>
                  <a:lnTo>
                    <a:pt x="97" y="203"/>
                  </a:lnTo>
                  <a:lnTo>
                    <a:pt x="102" y="192"/>
                  </a:lnTo>
                  <a:lnTo>
                    <a:pt x="108" y="192"/>
                  </a:lnTo>
                  <a:lnTo>
                    <a:pt x="123" y="192"/>
                  </a:lnTo>
                  <a:lnTo>
                    <a:pt x="138" y="198"/>
                  </a:lnTo>
                  <a:lnTo>
                    <a:pt x="146" y="195"/>
                  </a:lnTo>
                  <a:lnTo>
                    <a:pt x="147" y="188"/>
                  </a:lnTo>
                  <a:lnTo>
                    <a:pt x="153" y="186"/>
                  </a:lnTo>
                  <a:lnTo>
                    <a:pt x="159" y="184"/>
                  </a:lnTo>
                  <a:lnTo>
                    <a:pt x="157" y="174"/>
                  </a:lnTo>
                  <a:lnTo>
                    <a:pt x="157" y="169"/>
                  </a:lnTo>
                  <a:lnTo>
                    <a:pt x="154" y="161"/>
                  </a:lnTo>
                  <a:lnTo>
                    <a:pt x="167" y="156"/>
                  </a:lnTo>
                  <a:lnTo>
                    <a:pt x="175" y="155"/>
                  </a:lnTo>
                  <a:lnTo>
                    <a:pt x="185" y="147"/>
                  </a:lnTo>
                  <a:lnTo>
                    <a:pt x="195" y="156"/>
                  </a:lnTo>
                  <a:lnTo>
                    <a:pt x="204" y="151"/>
                  </a:lnTo>
                  <a:lnTo>
                    <a:pt x="201" y="138"/>
                  </a:lnTo>
                  <a:lnTo>
                    <a:pt x="198" y="137"/>
                  </a:lnTo>
                  <a:lnTo>
                    <a:pt x="203" y="110"/>
                  </a:lnTo>
                  <a:lnTo>
                    <a:pt x="201" y="110"/>
                  </a:lnTo>
                  <a:lnTo>
                    <a:pt x="194" y="112"/>
                  </a:lnTo>
                  <a:lnTo>
                    <a:pt x="196" y="92"/>
                  </a:lnTo>
                  <a:lnTo>
                    <a:pt x="196" y="79"/>
                  </a:lnTo>
                  <a:lnTo>
                    <a:pt x="188" y="75"/>
                  </a:lnTo>
                  <a:lnTo>
                    <a:pt x="185" y="79"/>
                  </a:lnTo>
                  <a:lnTo>
                    <a:pt x="185" y="84"/>
                  </a:lnTo>
                  <a:lnTo>
                    <a:pt x="176" y="85"/>
                  </a:lnTo>
                  <a:lnTo>
                    <a:pt x="173" y="77"/>
                  </a:lnTo>
                  <a:lnTo>
                    <a:pt x="172" y="62"/>
                  </a:lnTo>
                  <a:lnTo>
                    <a:pt x="177" y="49"/>
                  </a:lnTo>
                  <a:lnTo>
                    <a:pt x="175" y="38"/>
                  </a:lnTo>
                  <a:lnTo>
                    <a:pt x="161" y="21"/>
                  </a:lnTo>
                  <a:lnTo>
                    <a:pt x="151" y="23"/>
                  </a:lnTo>
                  <a:lnTo>
                    <a:pt x="146" y="30"/>
                  </a:lnTo>
                  <a:lnTo>
                    <a:pt x="147" y="34"/>
                  </a:lnTo>
                  <a:lnTo>
                    <a:pt x="131" y="33"/>
                  </a:lnTo>
                  <a:lnTo>
                    <a:pt x="131" y="30"/>
                  </a:lnTo>
                  <a:lnTo>
                    <a:pt x="127" y="28"/>
                  </a:lnTo>
                  <a:lnTo>
                    <a:pt x="122" y="19"/>
                  </a:lnTo>
                  <a:lnTo>
                    <a:pt x="113" y="16"/>
                  </a:lnTo>
                  <a:lnTo>
                    <a:pt x="107" y="3"/>
                  </a:lnTo>
                  <a:lnTo>
                    <a:pt x="99" y="5"/>
                  </a:lnTo>
                  <a:lnTo>
                    <a:pt x="91" y="0"/>
                  </a:lnTo>
                  <a:lnTo>
                    <a:pt x="71" y="7"/>
                  </a:lnTo>
                  <a:lnTo>
                    <a:pt x="57" y="16"/>
                  </a:lnTo>
                  <a:lnTo>
                    <a:pt x="43" y="11"/>
                  </a:lnTo>
                  <a:lnTo>
                    <a:pt x="32" y="25"/>
                  </a:lnTo>
                  <a:lnTo>
                    <a:pt x="39" y="48"/>
                  </a:lnTo>
                  <a:lnTo>
                    <a:pt x="29" y="72"/>
                  </a:lnTo>
                  <a:lnTo>
                    <a:pt x="43" y="94"/>
                  </a:lnTo>
                  <a:lnTo>
                    <a:pt x="44" y="111"/>
                  </a:lnTo>
                  <a:lnTo>
                    <a:pt x="36" y="114"/>
                  </a:lnTo>
                  <a:lnTo>
                    <a:pt x="36" y="127"/>
                  </a:lnTo>
                  <a:lnTo>
                    <a:pt x="26" y="128"/>
                  </a:lnTo>
                  <a:lnTo>
                    <a:pt x="19" y="126"/>
                  </a:lnTo>
                  <a:lnTo>
                    <a:pt x="11" y="12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2" name="Freeform 20"/>
            <p:cNvSpPr/>
            <p:nvPr/>
          </p:nvSpPr>
          <p:spPr bwMode="auto">
            <a:xfrm>
              <a:off x="1260" y="2472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3" name="Freeform 21"/>
            <p:cNvSpPr/>
            <p:nvPr/>
          </p:nvSpPr>
          <p:spPr bwMode="auto">
            <a:xfrm>
              <a:off x="1441" y="2183"/>
              <a:ext cx="205" cy="207"/>
            </a:xfrm>
            <a:custGeom>
              <a:avLst/>
              <a:gdLst>
                <a:gd name="T0" fmla="*/ 0 w 205"/>
                <a:gd name="T1" fmla="*/ 136 h 207"/>
                <a:gd name="T2" fmla="*/ 12 w 205"/>
                <a:gd name="T3" fmla="*/ 150 h 207"/>
                <a:gd name="T4" fmla="*/ 18 w 205"/>
                <a:gd name="T5" fmla="*/ 177 h 207"/>
                <a:gd name="T6" fmla="*/ 21 w 205"/>
                <a:gd name="T7" fmla="*/ 194 h 207"/>
                <a:gd name="T8" fmla="*/ 53 w 205"/>
                <a:gd name="T9" fmla="*/ 199 h 207"/>
                <a:gd name="T10" fmla="*/ 73 w 205"/>
                <a:gd name="T11" fmla="*/ 200 h 207"/>
                <a:gd name="T12" fmla="*/ 84 w 205"/>
                <a:gd name="T13" fmla="*/ 205 h 207"/>
                <a:gd name="T14" fmla="*/ 102 w 205"/>
                <a:gd name="T15" fmla="*/ 192 h 207"/>
                <a:gd name="T16" fmla="*/ 123 w 205"/>
                <a:gd name="T17" fmla="*/ 192 h 207"/>
                <a:gd name="T18" fmla="*/ 146 w 205"/>
                <a:gd name="T19" fmla="*/ 195 h 207"/>
                <a:gd name="T20" fmla="*/ 153 w 205"/>
                <a:gd name="T21" fmla="*/ 186 h 207"/>
                <a:gd name="T22" fmla="*/ 157 w 205"/>
                <a:gd name="T23" fmla="*/ 174 h 207"/>
                <a:gd name="T24" fmla="*/ 154 w 205"/>
                <a:gd name="T25" fmla="*/ 161 h 207"/>
                <a:gd name="T26" fmla="*/ 175 w 205"/>
                <a:gd name="T27" fmla="*/ 155 h 207"/>
                <a:gd name="T28" fmla="*/ 195 w 205"/>
                <a:gd name="T29" fmla="*/ 156 h 207"/>
                <a:gd name="T30" fmla="*/ 201 w 205"/>
                <a:gd name="T31" fmla="*/ 138 h 207"/>
                <a:gd name="T32" fmla="*/ 203 w 205"/>
                <a:gd name="T33" fmla="*/ 110 h 207"/>
                <a:gd name="T34" fmla="*/ 194 w 205"/>
                <a:gd name="T35" fmla="*/ 112 h 207"/>
                <a:gd name="T36" fmla="*/ 196 w 205"/>
                <a:gd name="T37" fmla="*/ 79 h 207"/>
                <a:gd name="T38" fmla="*/ 185 w 205"/>
                <a:gd name="T39" fmla="*/ 79 h 207"/>
                <a:gd name="T40" fmla="*/ 176 w 205"/>
                <a:gd name="T41" fmla="*/ 85 h 207"/>
                <a:gd name="T42" fmla="*/ 172 w 205"/>
                <a:gd name="T43" fmla="*/ 62 h 207"/>
                <a:gd name="T44" fmla="*/ 175 w 205"/>
                <a:gd name="T45" fmla="*/ 38 h 207"/>
                <a:gd name="T46" fmla="*/ 151 w 205"/>
                <a:gd name="T47" fmla="*/ 23 h 207"/>
                <a:gd name="T48" fmla="*/ 147 w 205"/>
                <a:gd name="T49" fmla="*/ 34 h 207"/>
                <a:gd name="T50" fmla="*/ 131 w 205"/>
                <a:gd name="T51" fmla="*/ 30 h 207"/>
                <a:gd name="T52" fmla="*/ 122 w 205"/>
                <a:gd name="T53" fmla="*/ 19 h 207"/>
                <a:gd name="T54" fmla="*/ 107 w 205"/>
                <a:gd name="T55" fmla="*/ 3 h 207"/>
                <a:gd name="T56" fmla="*/ 91 w 205"/>
                <a:gd name="T57" fmla="*/ 0 h 207"/>
                <a:gd name="T58" fmla="*/ 57 w 205"/>
                <a:gd name="T59" fmla="*/ 16 h 207"/>
                <a:gd name="T60" fmla="*/ 32 w 205"/>
                <a:gd name="T61" fmla="*/ 25 h 207"/>
                <a:gd name="T62" fmla="*/ 29 w 205"/>
                <a:gd name="T63" fmla="*/ 72 h 207"/>
                <a:gd name="T64" fmla="*/ 44 w 205"/>
                <a:gd name="T65" fmla="*/ 111 h 207"/>
                <a:gd name="T66" fmla="*/ 36 w 205"/>
                <a:gd name="T67" fmla="*/ 127 h 207"/>
                <a:gd name="T68" fmla="*/ 19 w 205"/>
                <a:gd name="T69" fmla="*/ 1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1" y="120"/>
                  </a:moveTo>
                  <a:lnTo>
                    <a:pt x="0" y="136"/>
                  </a:lnTo>
                  <a:lnTo>
                    <a:pt x="9" y="143"/>
                  </a:lnTo>
                  <a:lnTo>
                    <a:pt x="12" y="150"/>
                  </a:lnTo>
                  <a:lnTo>
                    <a:pt x="13" y="159"/>
                  </a:lnTo>
                  <a:lnTo>
                    <a:pt x="18" y="177"/>
                  </a:lnTo>
                  <a:lnTo>
                    <a:pt x="21" y="187"/>
                  </a:lnTo>
                  <a:lnTo>
                    <a:pt x="21" y="194"/>
                  </a:lnTo>
                  <a:lnTo>
                    <a:pt x="38" y="203"/>
                  </a:lnTo>
                  <a:lnTo>
                    <a:pt x="53" y="199"/>
                  </a:lnTo>
                  <a:lnTo>
                    <a:pt x="65" y="203"/>
                  </a:lnTo>
                  <a:lnTo>
                    <a:pt x="73" y="200"/>
                  </a:lnTo>
                  <a:lnTo>
                    <a:pt x="73" y="206"/>
                  </a:lnTo>
                  <a:lnTo>
                    <a:pt x="84" y="205"/>
                  </a:lnTo>
                  <a:lnTo>
                    <a:pt x="97" y="203"/>
                  </a:lnTo>
                  <a:lnTo>
                    <a:pt x="102" y="192"/>
                  </a:lnTo>
                  <a:lnTo>
                    <a:pt x="108" y="192"/>
                  </a:lnTo>
                  <a:lnTo>
                    <a:pt x="123" y="192"/>
                  </a:lnTo>
                  <a:lnTo>
                    <a:pt x="138" y="198"/>
                  </a:lnTo>
                  <a:lnTo>
                    <a:pt x="146" y="195"/>
                  </a:lnTo>
                  <a:lnTo>
                    <a:pt x="147" y="188"/>
                  </a:lnTo>
                  <a:lnTo>
                    <a:pt x="153" y="186"/>
                  </a:lnTo>
                  <a:lnTo>
                    <a:pt x="159" y="184"/>
                  </a:lnTo>
                  <a:lnTo>
                    <a:pt x="157" y="174"/>
                  </a:lnTo>
                  <a:lnTo>
                    <a:pt x="157" y="169"/>
                  </a:lnTo>
                  <a:lnTo>
                    <a:pt x="154" y="161"/>
                  </a:lnTo>
                  <a:lnTo>
                    <a:pt x="167" y="156"/>
                  </a:lnTo>
                  <a:lnTo>
                    <a:pt x="175" y="155"/>
                  </a:lnTo>
                  <a:lnTo>
                    <a:pt x="185" y="147"/>
                  </a:lnTo>
                  <a:lnTo>
                    <a:pt x="195" y="156"/>
                  </a:lnTo>
                  <a:lnTo>
                    <a:pt x="204" y="151"/>
                  </a:lnTo>
                  <a:lnTo>
                    <a:pt x="201" y="138"/>
                  </a:lnTo>
                  <a:lnTo>
                    <a:pt x="198" y="137"/>
                  </a:lnTo>
                  <a:lnTo>
                    <a:pt x="203" y="110"/>
                  </a:lnTo>
                  <a:lnTo>
                    <a:pt x="201" y="110"/>
                  </a:lnTo>
                  <a:lnTo>
                    <a:pt x="194" y="112"/>
                  </a:lnTo>
                  <a:lnTo>
                    <a:pt x="196" y="92"/>
                  </a:lnTo>
                  <a:lnTo>
                    <a:pt x="196" y="79"/>
                  </a:lnTo>
                  <a:lnTo>
                    <a:pt x="188" y="75"/>
                  </a:lnTo>
                  <a:lnTo>
                    <a:pt x="185" y="79"/>
                  </a:lnTo>
                  <a:lnTo>
                    <a:pt x="185" y="84"/>
                  </a:lnTo>
                  <a:lnTo>
                    <a:pt x="176" y="85"/>
                  </a:lnTo>
                  <a:lnTo>
                    <a:pt x="173" y="77"/>
                  </a:lnTo>
                  <a:lnTo>
                    <a:pt x="172" y="62"/>
                  </a:lnTo>
                  <a:lnTo>
                    <a:pt x="177" y="49"/>
                  </a:lnTo>
                  <a:lnTo>
                    <a:pt x="175" y="38"/>
                  </a:lnTo>
                  <a:lnTo>
                    <a:pt x="161" y="21"/>
                  </a:lnTo>
                  <a:lnTo>
                    <a:pt x="151" y="23"/>
                  </a:lnTo>
                  <a:lnTo>
                    <a:pt x="146" y="30"/>
                  </a:lnTo>
                  <a:lnTo>
                    <a:pt x="147" y="34"/>
                  </a:lnTo>
                  <a:lnTo>
                    <a:pt x="131" y="33"/>
                  </a:lnTo>
                  <a:lnTo>
                    <a:pt x="131" y="30"/>
                  </a:lnTo>
                  <a:lnTo>
                    <a:pt x="127" y="28"/>
                  </a:lnTo>
                  <a:lnTo>
                    <a:pt x="122" y="19"/>
                  </a:lnTo>
                  <a:lnTo>
                    <a:pt x="113" y="16"/>
                  </a:lnTo>
                  <a:lnTo>
                    <a:pt x="107" y="3"/>
                  </a:lnTo>
                  <a:lnTo>
                    <a:pt x="99" y="5"/>
                  </a:lnTo>
                  <a:lnTo>
                    <a:pt x="91" y="0"/>
                  </a:lnTo>
                  <a:lnTo>
                    <a:pt x="71" y="7"/>
                  </a:lnTo>
                  <a:lnTo>
                    <a:pt x="57" y="16"/>
                  </a:lnTo>
                  <a:lnTo>
                    <a:pt x="43" y="11"/>
                  </a:lnTo>
                  <a:lnTo>
                    <a:pt x="32" y="25"/>
                  </a:lnTo>
                  <a:lnTo>
                    <a:pt x="39" y="48"/>
                  </a:lnTo>
                  <a:lnTo>
                    <a:pt x="29" y="72"/>
                  </a:lnTo>
                  <a:lnTo>
                    <a:pt x="43" y="94"/>
                  </a:lnTo>
                  <a:lnTo>
                    <a:pt x="44" y="111"/>
                  </a:lnTo>
                  <a:lnTo>
                    <a:pt x="36" y="114"/>
                  </a:lnTo>
                  <a:lnTo>
                    <a:pt x="36" y="127"/>
                  </a:lnTo>
                  <a:lnTo>
                    <a:pt x="26" y="128"/>
                  </a:lnTo>
                  <a:lnTo>
                    <a:pt x="19" y="126"/>
                  </a:lnTo>
                  <a:lnTo>
                    <a:pt x="11" y="12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4" name="Freeform 22"/>
            <p:cNvSpPr/>
            <p:nvPr/>
          </p:nvSpPr>
          <p:spPr bwMode="auto">
            <a:xfrm>
              <a:off x="1176" y="2064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5" name="Freeform 23"/>
            <p:cNvSpPr/>
            <p:nvPr/>
          </p:nvSpPr>
          <p:spPr bwMode="auto">
            <a:xfrm>
              <a:off x="1261" y="2783"/>
              <a:ext cx="205" cy="207"/>
            </a:xfrm>
            <a:custGeom>
              <a:avLst/>
              <a:gdLst>
                <a:gd name="T0" fmla="*/ 204 w 205"/>
                <a:gd name="T1" fmla="*/ 70 h 207"/>
                <a:gd name="T2" fmla="*/ 192 w 205"/>
                <a:gd name="T3" fmla="*/ 56 h 207"/>
                <a:gd name="T4" fmla="*/ 186 w 205"/>
                <a:gd name="T5" fmla="*/ 29 h 207"/>
                <a:gd name="T6" fmla="*/ 183 w 205"/>
                <a:gd name="T7" fmla="*/ 12 h 207"/>
                <a:gd name="T8" fmla="*/ 151 w 205"/>
                <a:gd name="T9" fmla="*/ 7 h 207"/>
                <a:gd name="T10" fmla="*/ 131 w 205"/>
                <a:gd name="T11" fmla="*/ 6 h 207"/>
                <a:gd name="T12" fmla="*/ 120 w 205"/>
                <a:gd name="T13" fmla="*/ 1 h 207"/>
                <a:gd name="T14" fmla="*/ 102 w 205"/>
                <a:gd name="T15" fmla="*/ 14 h 207"/>
                <a:gd name="T16" fmla="*/ 81 w 205"/>
                <a:gd name="T17" fmla="*/ 14 h 207"/>
                <a:gd name="T18" fmla="*/ 58 w 205"/>
                <a:gd name="T19" fmla="*/ 11 h 207"/>
                <a:gd name="T20" fmla="*/ 51 w 205"/>
                <a:gd name="T21" fmla="*/ 20 h 207"/>
                <a:gd name="T22" fmla="*/ 47 w 205"/>
                <a:gd name="T23" fmla="*/ 32 h 207"/>
                <a:gd name="T24" fmla="*/ 50 w 205"/>
                <a:gd name="T25" fmla="*/ 45 h 207"/>
                <a:gd name="T26" fmla="*/ 29 w 205"/>
                <a:gd name="T27" fmla="*/ 51 h 207"/>
                <a:gd name="T28" fmla="*/ 9 w 205"/>
                <a:gd name="T29" fmla="*/ 50 h 207"/>
                <a:gd name="T30" fmla="*/ 3 w 205"/>
                <a:gd name="T31" fmla="*/ 68 h 207"/>
                <a:gd name="T32" fmla="*/ 1 w 205"/>
                <a:gd name="T33" fmla="*/ 96 h 207"/>
                <a:gd name="T34" fmla="*/ 10 w 205"/>
                <a:gd name="T35" fmla="*/ 94 h 207"/>
                <a:gd name="T36" fmla="*/ 8 w 205"/>
                <a:gd name="T37" fmla="*/ 127 h 207"/>
                <a:gd name="T38" fmla="*/ 19 w 205"/>
                <a:gd name="T39" fmla="*/ 127 h 207"/>
                <a:gd name="T40" fmla="*/ 28 w 205"/>
                <a:gd name="T41" fmla="*/ 121 h 207"/>
                <a:gd name="T42" fmla="*/ 32 w 205"/>
                <a:gd name="T43" fmla="*/ 144 h 207"/>
                <a:gd name="T44" fmla="*/ 29 w 205"/>
                <a:gd name="T45" fmla="*/ 168 h 207"/>
                <a:gd name="T46" fmla="*/ 53 w 205"/>
                <a:gd name="T47" fmla="*/ 183 h 207"/>
                <a:gd name="T48" fmla="*/ 57 w 205"/>
                <a:gd name="T49" fmla="*/ 172 h 207"/>
                <a:gd name="T50" fmla="*/ 73 w 205"/>
                <a:gd name="T51" fmla="*/ 176 h 207"/>
                <a:gd name="T52" fmla="*/ 82 w 205"/>
                <a:gd name="T53" fmla="*/ 187 h 207"/>
                <a:gd name="T54" fmla="*/ 97 w 205"/>
                <a:gd name="T55" fmla="*/ 203 h 207"/>
                <a:gd name="T56" fmla="*/ 113 w 205"/>
                <a:gd name="T57" fmla="*/ 206 h 207"/>
                <a:gd name="T58" fmla="*/ 147 w 205"/>
                <a:gd name="T59" fmla="*/ 190 h 207"/>
                <a:gd name="T60" fmla="*/ 172 w 205"/>
                <a:gd name="T61" fmla="*/ 181 h 207"/>
                <a:gd name="T62" fmla="*/ 175 w 205"/>
                <a:gd name="T63" fmla="*/ 134 h 207"/>
                <a:gd name="T64" fmla="*/ 160 w 205"/>
                <a:gd name="T65" fmla="*/ 95 h 207"/>
                <a:gd name="T66" fmla="*/ 168 w 205"/>
                <a:gd name="T67" fmla="*/ 79 h 207"/>
                <a:gd name="T68" fmla="*/ 185 w 205"/>
                <a:gd name="T69" fmla="*/ 8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5" h="207">
                  <a:moveTo>
                    <a:pt x="193" y="86"/>
                  </a:moveTo>
                  <a:lnTo>
                    <a:pt x="204" y="70"/>
                  </a:lnTo>
                  <a:lnTo>
                    <a:pt x="195" y="63"/>
                  </a:lnTo>
                  <a:lnTo>
                    <a:pt x="192" y="56"/>
                  </a:lnTo>
                  <a:lnTo>
                    <a:pt x="191" y="47"/>
                  </a:lnTo>
                  <a:lnTo>
                    <a:pt x="186" y="29"/>
                  </a:lnTo>
                  <a:lnTo>
                    <a:pt x="183" y="19"/>
                  </a:lnTo>
                  <a:lnTo>
                    <a:pt x="183" y="12"/>
                  </a:lnTo>
                  <a:lnTo>
                    <a:pt x="166" y="3"/>
                  </a:lnTo>
                  <a:lnTo>
                    <a:pt x="151" y="7"/>
                  </a:lnTo>
                  <a:lnTo>
                    <a:pt x="139" y="3"/>
                  </a:lnTo>
                  <a:lnTo>
                    <a:pt x="131" y="6"/>
                  </a:lnTo>
                  <a:lnTo>
                    <a:pt x="131" y="0"/>
                  </a:lnTo>
                  <a:lnTo>
                    <a:pt x="120" y="1"/>
                  </a:lnTo>
                  <a:lnTo>
                    <a:pt x="107" y="3"/>
                  </a:lnTo>
                  <a:lnTo>
                    <a:pt x="102" y="14"/>
                  </a:lnTo>
                  <a:lnTo>
                    <a:pt x="96" y="14"/>
                  </a:lnTo>
                  <a:lnTo>
                    <a:pt x="81" y="14"/>
                  </a:lnTo>
                  <a:lnTo>
                    <a:pt x="66" y="8"/>
                  </a:lnTo>
                  <a:lnTo>
                    <a:pt x="58" y="11"/>
                  </a:lnTo>
                  <a:lnTo>
                    <a:pt x="57" y="18"/>
                  </a:lnTo>
                  <a:lnTo>
                    <a:pt x="51" y="20"/>
                  </a:lnTo>
                  <a:lnTo>
                    <a:pt x="45" y="22"/>
                  </a:lnTo>
                  <a:lnTo>
                    <a:pt x="47" y="32"/>
                  </a:lnTo>
                  <a:lnTo>
                    <a:pt x="47" y="37"/>
                  </a:lnTo>
                  <a:lnTo>
                    <a:pt x="50" y="45"/>
                  </a:lnTo>
                  <a:lnTo>
                    <a:pt x="37" y="50"/>
                  </a:lnTo>
                  <a:lnTo>
                    <a:pt x="29" y="51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0" y="55"/>
                  </a:lnTo>
                  <a:lnTo>
                    <a:pt x="3" y="68"/>
                  </a:lnTo>
                  <a:lnTo>
                    <a:pt x="6" y="69"/>
                  </a:lnTo>
                  <a:lnTo>
                    <a:pt x="1" y="96"/>
                  </a:lnTo>
                  <a:lnTo>
                    <a:pt x="3" y="96"/>
                  </a:lnTo>
                  <a:lnTo>
                    <a:pt x="10" y="94"/>
                  </a:lnTo>
                  <a:lnTo>
                    <a:pt x="8" y="114"/>
                  </a:lnTo>
                  <a:lnTo>
                    <a:pt x="8" y="127"/>
                  </a:lnTo>
                  <a:lnTo>
                    <a:pt x="16" y="131"/>
                  </a:lnTo>
                  <a:lnTo>
                    <a:pt x="19" y="127"/>
                  </a:lnTo>
                  <a:lnTo>
                    <a:pt x="19" y="122"/>
                  </a:lnTo>
                  <a:lnTo>
                    <a:pt x="28" y="121"/>
                  </a:lnTo>
                  <a:lnTo>
                    <a:pt x="31" y="129"/>
                  </a:lnTo>
                  <a:lnTo>
                    <a:pt x="32" y="144"/>
                  </a:lnTo>
                  <a:lnTo>
                    <a:pt x="27" y="157"/>
                  </a:lnTo>
                  <a:lnTo>
                    <a:pt x="29" y="168"/>
                  </a:lnTo>
                  <a:lnTo>
                    <a:pt x="43" y="185"/>
                  </a:lnTo>
                  <a:lnTo>
                    <a:pt x="53" y="183"/>
                  </a:lnTo>
                  <a:lnTo>
                    <a:pt x="58" y="176"/>
                  </a:lnTo>
                  <a:lnTo>
                    <a:pt x="57" y="172"/>
                  </a:lnTo>
                  <a:lnTo>
                    <a:pt x="73" y="173"/>
                  </a:lnTo>
                  <a:lnTo>
                    <a:pt x="73" y="176"/>
                  </a:lnTo>
                  <a:lnTo>
                    <a:pt x="77" y="178"/>
                  </a:lnTo>
                  <a:lnTo>
                    <a:pt x="82" y="187"/>
                  </a:lnTo>
                  <a:lnTo>
                    <a:pt x="91" y="190"/>
                  </a:lnTo>
                  <a:lnTo>
                    <a:pt x="97" y="203"/>
                  </a:lnTo>
                  <a:lnTo>
                    <a:pt x="105" y="201"/>
                  </a:lnTo>
                  <a:lnTo>
                    <a:pt x="113" y="206"/>
                  </a:lnTo>
                  <a:lnTo>
                    <a:pt x="133" y="199"/>
                  </a:lnTo>
                  <a:lnTo>
                    <a:pt x="147" y="190"/>
                  </a:lnTo>
                  <a:lnTo>
                    <a:pt x="161" y="195"/>
                  </a:lnTo>
                  <a:lnTo>
                    <a:pt x="172" y="181"/>
                  </a:lnTo>
                  <a:lnTo>
                    <a:pt x="165" y="158"/>
                  </a:lnTo>
                  <a:lnTo>
                    <a:pt x="175" y="134"/>
                  </a:lnTo>
                  <a:lnTo>
                    <a:pt x="161" y="112"/>
                  </a:lnTo>
                  <a:lnTo>
                    <a:pt x="160" y="95"/>
                  </a:lnTo>
                  <a:lnTo>
                    <a:pt x="168" y="92"/>
                  </a:lnTo>
                  <a:lnTo>
                    <a:pt x="168" y="79"/>
                  </a:lnTo>
                  <a:lnTo>
                    <a:pt x="178" y="78"/>
                  </a:lnTo>
                  <a:lnTo>
                    <a:pt x="185" y="80"/>
                  </a:lnTo>
                  <a:lnTo>
                    <a:pt x="193" y="86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6" name="Freeform 24"/>
            <p:cNvSpPr/>
            <p:nvPr/>
          </p:nvSpPr>
          <p:spPr bwMode="auto">
            <a:xfrm>
              <a:off x="1992" y="1776"/>
              <a:ext cx="207" cy="205"/>
            </a:xfrm>
            <a:custGeom>
              <a:avLst/>
              <a:gdLst>
                <a:gd name="T0" fmla="*/ 70 w 207"/>
                <a:gd name="T1" fmla="*/ 0 h 205"/>
                <a:gd name="T2" fmla="*/ 56 w 207"/>
                <a:gd name="T3" fmla="*/ 12 h 205"/>
                <a:gd name="T4" fmla="*/ 29 w 207"/>
                <a:gd name="T5" fmla="*/ 18 h 205"/>
                <a:gd name="T6" fmla="*/ 12 w 207"/>
                <a:gd name="T7" fmla="*/ 21 h 205"/>
                <a:gd name="T8" fmla="*/ 7 w 207"/>
                <a:gd name="T9" fmla="*/ 53 h 205"/>
                <a:gd name="T10" fmla="*/ 6 w 207"/>
                <a:gd name="T11" fmla="*/ 73 h 205"/>
                <a:gd name="T12" fmla="*/ 1 w 207"/>
                <a:gd name="T13" fmla="*/ 84 h 205"/>
                <a:gd name="T14" fmla="*/ 14 w 207"/>
                <a:gd name="T15" fmla="*/ 102 h 205"/>
                <a:gd name="T16" fmla="*/ 14 w 207"/>
                <a:gd name="T17" fmla="*/ 123 h 205"/>
                <a:gd name="T18" fmla="*/ 11 w 207"/>
                <a:gd name="T19" fmla="*/ 146 h 205"/>
                <a:gd name="T20" fmla="*/ 20 w 207"/>
                <a:gd name="T21" fmla="*/ 153 h 205"/>
                <a:gd name="T22" fmla="*/ 32 w 207"/>
                <a:gd name="T23" fmla="*/ 157 h 205"/>
                <a:gd name="T24" fmla="*/ 45 w 207"/>
                <a:gd name="T25" fmla="*/ 154 h 205"/>
                <a:gd name="T26" fmla="*/ 51 w 207"/>
                <a:gd name="T27" fmla="*/ 175 h 205"/>
                <a:gd name="T28" fmla="*/ 50 w 207"/>
                <a:gd name="T29" fmla="*/ 195 h 205"/>
                <a:gd name="T30" fmla="*/ 68 w 207"/>
                <a:gd name="T31" fmla="*/ 201 h 205"/>
                <a:gd name="T32" fmla="*/ 96 w 207"/>
                <a:gd name="T33" fmla="*/ 203 h 205"/>
                <a:gd name="T34" fmla="*/ 94 w 207"/>
                <a:gd name="T35" fmla="*/ 194 h 205"/>
                <a:gd name="T36" fmla="*/ 127 w 207"/>
                <a:gd name="T37" fmla="*/ 196 h 205"/>
                <a:gd name="T38" fmla="*/ 127 w 207"/>
                <a:gd name="T39" fmla="*/ 185 h 205"/>
                <a:gd name="T40" fmla="*/ 121 w 207"/>
                <a:gd name="T41" fmla="*/ 176 h 205"/>
                <a:gd name="T42" fmla="*/ 144 w 207"/>
                <a:gd name="T43" fmla="*/ 172 h 205"/>
                <a:gd name="T44" fmla="*/ 168 w 207"/>
                <a:gd name="T45" fmla="*/ 175 h 205"/>
                <a:gd name="T46" fmla="*/ 183 w 207"/>
                <a:gd name="T47" fmla="*/ 151 h 205"/>
                <a:gd name="T48" fmla="*/ 172 w 207"/>
                <a:gd name="T49" fmla="*/ 147 h 205"/>
                <a:gd name="T50" fmla="*/ 176 w 207"/>
                <a:gd name="T51" fmla="*/ 131 h 205"/>
                <a:gd name="T52" fmla="*/ 187 w 207"/>
                <a:gd name="T53" fmla="*/ 122 h 205"/>
                <a:gd name="T54" fmla="*/ 203 w 207"/>
                <a:gd name="T55" fmla="*/ 107 h 205"/>
                <a:gd name="T56" fmla="*/ 206 w 207"/>
                <a:gd name="T57" fmla="*/ 91 h 205"/>
                <a:gd name="T58" fmla="*/ 190 w 207"/>
                <a:gd name="T59" fmla="*/ 57 h 205"/>
                <a:gd name="T60" fmla="*/ 181 w 207"/>
                <a:gd name="T61" fmla="*/ 32 h 205"/>
                <a:gd name="T62" fmla="*/ 134 w 207"/>
                <a:gd name="T63" fmla="*/ 29 h 205"/>
                <a:gd name="T64" fmla="*/ 95 w 207"/>
                <a:gd name="T65" fmla="*/ 44 h 205"/>
                <a:gd name="T66" fmla="*/ 79 w 207"/>
                <a:gd name="T67" fmla="*/ 36 h 205"/>
                <a:gd name="T68" fmla="*/ 80 w 207"/>
                <a:gd name="T69" fmla="*/ 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7" h="205">
                  <a:moveTo>
                    <a:pt x="86" y="11"/>
                  </a:moveTo>
                  <a:lnTo>
                    <a:pt x="70" y="0"/>
                  </a:lnTo>
                  <a:lnTo>
                    <a:pt x="63" y="9"/>
                  </a:lnTo>
                  <a:lnTo>
                    <a:pt x="56" y="12"/>
                  </a:lnTo>
                  <a:lnTo>
                    <a:pt x="47" y="13"/>
                  </a:lnTo>
                  <a:lnTo>
                    <a:pt x="29" y="18"/>
                  </a:lnTo>
                  <a:lnTo>
                    <a:pt x="19" y="21"/>
                  </a:lnTo>
                  <a:lnTo>
                    <a:pt x="12" y="21"/>
                  </a:lnTo>
                  <a:lnTo>
                    <a:pt x="3" y="38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1" y="84"/>
                  </a:lnTo>
                  <a:lnTo>
                    <a:pt x="3" y="97"/>
                  </a:lnTo>
                  <a:lnTo>
                    <a:pt x="14" y="102"/>
                  </a:lnTo>
                  <a:lnTo>
                    <a:pt x="14" y="108"/>
                  </a:lnTo>
                  <a:lnTo>
                    <a:pt x="14" y="123"/>
                  </a:lnTo>
                  <a:lnTo>
                    <a:pt x="8" y="138"/>
                  </a:lnTo>
                  <a:lnTo>
                    <a:pt x="11" y="146"/>
                  </a:lnTo>
                  <a:lnTo>
                    <a:pt x="18" y="147"/>
                  </a:lnTo>
                  <a:lnTo>
                    <a:pt x="20" y="153"/>
                  </a:lnTo>
                  <a:lnTo>
                    <a:pt x="22" y="159"/>
                  </a:lnTo>
                  <a:lnTo>
                    <a:pt x="32" y="157"/>
                  </a:lnTo>
                  <a:lnTo>
                    <a:pt x="37" y="157"/>
                  </a:lnTo>
                  <a:lnTo>
                    <a:pt x="45" y="154"/>
                  </a:lnTo>
                  <a:lnTo>
                    <a:pt x="50" y="167"/>
                  </a:lnTo>
                  <a:lnTo>
                    <a:pt x="51" y="175"/>
                  </a:lnTo>
                  <a:lnTo>
                    <a:pt x="59" y="185"/>
                  </a:lnTo>
                  <a:lnTo>
                    <a:pt x="50" y="195"/>
                  </a:lnTo>
                  <a:lnTo>
                    <a:pt x="55" y="204"/>
                  </a:lnTo>
                  <a:lnTo>
                    <a:pt x="68" y="201"/>
                  </a:lnTo>
                  <a:lnTo>
                    <a:pt x="69" y="198"/>
                  </a:lnTo>
                  <a:lnTo>
                    <a:pt x="96" y="203"/>
                  </a:lnTo>
                  <a:lnTo>
                    <a:pt x="96" y="201"/>
                  </a:lnTo>
                  <a:lnTo>
                    <a:pt x="94" y="194"/>
                  </a:lnTo>
                  <a:lnTo>
                    <a:pt x="114" y="196"/>
                  </a:lnTo>
                  <a:lnTo>
                    <a:pt x="127" y="196"/>
                  </a:lnTo>
                  <a:lnTo>
                    <a:pt x="131" y="188"/>
                  </a:lnTo>
                  <a:lnTo>
                    <a:pt x="127" y="185"/>
                  </a:lnTo>
                  <a:lnTo>
                    <a:pt x="122" y="185"/>
                  </a:lnTo>
                  <a:lnTo>
                    <a:pt x="121" y="176"/>
                  </a:lnTo>
                  <a:lnTo>
                    <a:pt x="129" y="173"/>
                  </a:lnTo>
                  <a:lnTo>
                    <a:pt x="144" y="172"/>
                  </a:lnTo>
                  <a:lnTo>
                    <a:pt x="157" y="177"/>
                  </a:lnTo>
                  <a:lnTo>
                    <a:pt x="168" y="175"/>
                  </a:lnTo>
                  <a:lnTo>
                    <a:pt x="185" y="161"/>
                  </a:lnTo>
                  <a:lnTo>
                    <a:pt x="183" y="151"/>
                  </a:lnTo>
                  <a:lnTo>
                    <a:pt x="176" y="146"/>
                  </a:lnTo>
                  <a:lnTo>
                    <a:pt x="172" y="147"/>
                  </a:lnTo>
                  <a:lnTo>
                    <a:pt x="173" y="131"/>
                  </a:lnTo>
                  <a:lnTo>
                    <a:pt x="176" y="131"/>
                  </a:lnTo>
                  <a:lnTo>
                    <a:pt x="178" y="127"/>
                  </a:lnTo>
                  <a:lnTo>
                    <a:pt x="187" y="122"/>
                  </a:lnTo>
                  <a:lnTo>
                    <a:pt x="190" y="113"/>
                  </a:lnTo>
                  <a:lnTo>
                    <a:pt x="203" y="107"/>
                  </a:lnTo>
                  <a:lnTo>
                    <a:pt x="201" y="99"/>
                  </a:lnTo>
                  <a:lnTo>
                    <a:pt x="206" y="91"/>
                  </a:lnTo>
                  <a:lnTo>
                    <a:pt x="199" y="71"/>
                  </a:lnTo>
                  <a:lnTo>
                    <a:pt x="190" y="57"/>
                  </a:lnTo>
                  <a:lnTo>
                    <a:pt x="195" y="43"/>
                  </a:lnTo>
                  <a:lnTo>
                    <a:pt x="181" y="32"/>
                  </a:lnTo>
                  <a:lnTo>
                    <a:pt x="158" y="39"/>
                  </a:lnTo>
                  <a:lnTo>
                    <a:pt x="134" y="29"/>
                  </a:lnTo>
                  <a:lnTo>
                    <a:pt x="112" y="43"/>
                  </a:lnTo>
                  <a:lnTo>
                    <a:pt x="95" y="44"/>
                  </a:lnTo>
                  <a:lnTo>
                    <a:pt x="92" y="36"/>
                  </a:lnTo>
                  <a:lnTo>
                    <a:pt x="79" y="36"/>
                  </a:lnTo>
                  <a:lnTo>
                    <a:pt x="78" y="26"/>
                  </a:lnTo>
                  <a:lnTo>
                    <a:pt x="80" y="19"/>
                  </a:lnTo>
                  <a:lnTo>
                    <a:pt x="86" y="1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137" name="Line 25"/>
            <p:cNvSpPr>
              <a:spLocks noChangeShapeType="1"/>
            </p:cNvSpPr>
            <p:nvPr/>
          </p:nvSpPr>
          <p:spPr bwMode="auto">
            <a:xfrm>
              <a:off x="2324" y="1612"/>
              <a:ext cx="744" cy="0"/>
            </a:xfrm>
            <a:prstGeom prst="line">
              <a:avLst/>
            </a:prstGeom>
            <a:noFill/>
            <a:ln w="50800">
              <a:solidFill>
                <a:srgbClr val="7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38" name="Line 26"/>
            <p:cNvSpPr>
              <a:spLocks noChangeShapeType="1"/>
            </p:cNvSpPr>
            <p:nvPr/>
          </p:nvSpPr>
          <p:spPr bwMode="auto">
            <a:xfrm>
              <a:off x="1187" y="2095"/>
              <a:ext cx="744" cy="0"/>
            </a:xfrm>
            <a:prstGeom prst="line">
              <a:avLst/>
            </a:prstGeom>
            <a:noFill/>
            <a:ln w="50800">
              <a:solidFill>
                <a:srgbClr val="7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39" name="Line 27"/>
            <p:cNvSpPr>
              <a:spLocks noChangeShapeType="1"/>
            </p:cNvSpPr>
            <p:nvPr/>
          </p:nvSpPr>
          <p:spPr bwMode="auto">
            <a:xfrm>
              <a:off x="1331" y="3661"/>
              <a:ext cx="744" cy="0"/>
            </a:xfrm>
            <a:prstGeom prst="line">
              <a:avLst/>
            </a:prstGeom>
            <a:noFill/>
            <a:ln w="50800">
              <a:solidFill>
                <a:srgbClr val="7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0" name="Line 28"/>
            <p:cNvSpPr>
              <a:spLocks noChangeShapeType="1"/>
            </p:cNvSpPr>
            <p:nvPr/>
          </p:nvSpPr>
          <p:spPr bwMode="auto">
            <a:xfrm flipH="1">
              <a:off x="2655" y="2496"/>
              <a:ext cx="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1" name="Line 29"/>
            <p:cNvSpPr>
              <a:spLocks noChangeShapeType="1"/>
            </p:cNvSpPr>
            <p:nvPr/>
          </p:nvSpPr>
          <p:spPr bwMode="auto">
            <a:xfrm flipH="1">
              <a:off x="2508" y="2796"/>
              <a:ext cx="9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2" name="Line 30"/>
            <p:cNvSpPr>
              <a:spLocks noChangeShapeType="1"/>
            </p:cNvSpPr>
            <p:nvPr/>
          </p:nvSpPr>
          <p:spPr bwMode="auto">
            <a:xfrm flipH="1">
              <a:off x="1580" y="2796"/>
              <a:ext cx="4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3" name="Line 31"/>
            <p:cNvSpPr>
              <a:spLocks noChangeShapeType="1"/>
            </p:cNvSpPr>
            <p:nvPr/>
          </p:nvSpPr>
          <p:spPr bwMode="auto">
            <a:xfrm flipH="1">
              <a:off x="2352" y="3096"/>
              <a:ext cx="11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4" name="Line 32"/>
            <p:cNvSpPr>
              <a:spLocks noChangeShapeType="1"/>
            </p:cNvSpPr>
            <p:nvPr/>
          </p:nvSpPr>
          <p:spPr bwMode="auto">
            <a:xfrm flipH="1">
              <a:off x="1472" y="3096"/>
              <a:ext cx="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5" name="Line 33"/>
            <p:cNvSpPr>
              <a:spLocks noChangeShapeType="1"/>
            </p:cNvSpPr>
            <p:nvPr/>
          </p:nvSpPr>
          <p:spPr bwMode="auto">
            <a:xfrm flipH="1">
              <a:off x="2220" y="3396"/>
              <a:ext cx="12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6" name="Line 34"/>
            <p:cNvSpPr>
              <a:spLocks noChangeShapeType="1"/>
            </p:cNvSpPr>
            <p:nvPr/>
          </p:nvSpPr>
          <p:spPr bwMode="auto">
            <a:xfrm flipH="1">
              <a:off x="1388" y="3396"/>
              <a:ext cx="6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7" name="Line 35"/>
            <p:cNvSpPr>
              <a:spLocks noChangeShapeType="1"/>
            </p:cNvSpPr>
            <p:nvPr/>
          </p:nvSpPr>
          <p:spPr bwMode="auto">
            <a:xfrm flipH="1">
              <a:off x="4355" y="1896"/>
              <a:ext cx="6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8" name="Line 36"/>
            <p:cNvSpPr>
              <a:spLocks noChangeShapeType="1"/>
            </p:cNvSpPr>
            <p:nvPr/>
          </p:nvSpPr>
          <p:spPr bwMode="auto">
            <a:xfrm flipH="1">
              <a:off x="4259" y="2196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49" name="Line 37"/>
            <p:cNvSpPr>
              <a:spLocks noChangeShapeType="1"/>
            </p:cNvSpPr>
            <p:nvPr/>
          </p:nvSpPr>
          <p:spPr bwMode="auto">
            <a:xfrm flipH="1">
              <a:off x="4088" y="2496"/>
              <a:ext cx="9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50" name="Line 38"/>
            <p:cNvSpPr>
              <a:spLocks noChangeShapeType="1"/>
            </p:cNvSpPr>
            <p:nvPr/>
          </p:nvSpPr>
          <p:spPr bwMode="auto">
            <a:xfrm flipH="1">
              <a:off x="3947" y="2796"/>
              <a:ext cx="10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51" name="Rectangle 39"/>
            <p:cNvSpPr>
              <a:spLocks noChangeArrowheads="1"/>
            </p:cNvSpPr>
            <p:nvPr/>
          </p:nvSpPr>
          <p:spPr bwMode="auto">
            <a:xfrm>
              <a:off x="4998" y="1752"/>
              <a:ext cx="487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H</a:t>
              </a:r>
              <a:r>
                <a:rPr lang="en-US" altLang="zh-TW" sz="2800" b="1" baseline="-25000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2</a:t>
              </a: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O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2" name="Rectangle 40"/>
            <p:cNvSpPr>
              <a:spLocks noChangeArrowheads="1"/>
            </p:cNvSpPr>
            <p:nvPr/>
          </p:nvSpPr>
          <p:spPr bwMode="auto">
            <a:xfrm>
              <a:off x="4989" y="2064"/>
              <a:ext cx="341" cy="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N</a:t>
              </a:r>
              <a:r>
                <a:rPr lang="en-US" altLang="zh-TW" sz="2800" b="1" baseline="-25000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2</a:t>
              </a:r>
              <a:endParaRPr lang="en-US" altLang="zh-TW" sz="2800" b="1" baseline="-250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3" name="Rectangle 41"/>
            <p:cNvSpPr>
              <a:spLocks noChangeArrowheads="1"/>
            </p:cNvSpPr>
            <p:nvPr/>
          </p:nvSpPr>
          <p:spPr bwMode="auto">
            <a:xfrm>
              <a:off x="5001" y="2364"/>
              <a:ext cx="333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Ar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4" name="Rectangle 42"/>
            <p:cNvSpPr>
              <a:spLocks noChangeArrowheads="1"/>
            </p:cNvSpPr>
            <p:nvPr/>
          </p:nvSpPr>
          <p:spPr bwMode="auto">
            <a:xfrm>
              <a:off x="5001" y="2952"/>
              <a:ext cx="379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Ne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5" name="Line 43"/>
            <p:cNvSpPr>
              <a:spLocks noChangeShapeType="1"/>
            </p:cNvSpPr>
            <p:nvPr/>
          </p:nvSpPr>
          <p:spPr bwMode="auto">
            <a:xfrm flipH="1">
              <a:off x="3800" y="3096"/>
              <a:ext cx="12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56" name="Line 44"/>
            <p:cNvSpPr>
              <a:spLocks noChangeShapeType="1"/>
            </p:cNvSpPr>
            <p:nvPr/>
          </p:nvSpPr>
          <p:spPr bwMode="auto">
            <a:xfrm flipH="1">
              <a:off x="3644" y="3396"/>
              <a:ext cx="13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57" name="Rectangle 45"/>
            <p:cNvSpPr>
              <a:spLocks noChangeArrowheads="1"/>
            </p:cNvSpPr>
            <p:nvPr/>
          </p:nvSpPr>
          <p:spPr bwMode="auto">
            <a:xfrm>
              <a:off x="5001" y="2652"/>
              <a:ext cx="334" cy="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H</a:t>
              </a:r>
              <a:r>
                <a:rPr lang="en-US" altLang="zh-TW" sz="2800" b="1" baseline="-25000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2</a:t>
              </a:r>
              <a:endParaRPr lang="en-US" altLang="zh-TW" sz="2800" b="1" baseline="-250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8" name="Rectangle 46"/>
            <p:cNvSpPr>
              <a:spLocks noChangeArrowheads="1"/>
            </p:cNvSpPr>
            <p:nvPr/>
          </p:nvSpPr>
          <p:spPr bwMode="auto">
            <a:xfrm>
              <a:off x="5001" y="3264"/>
              <a:ext cx="372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en-US" altLang="zh-TW" sz="2800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He</a:t>
              </a:r>
              <a:endParaRPr lang="en-US" altLang="zh-TW" sz="2800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59" name="Line 47"/>
            <p:cNvSpPr>
              <a:spLocks noChangeShapeType="1"/>
            </p:cNvSpPr>
            <p:nvPr/>
          </p:nvSpPr>
          <p:spPr bwMode="auto">
            <a:xfrm>
              <a:off x="1343" y="3673"/>
              <a:ext cx="744" cy="0"/>
            </a:xfrm>
            <a:prstGeom prst="line">
              <a:avLst/>
            </a:prstGeom>
            <a:noFill/>
            <a:ln w="50800">
              <a:solidFill>
                <a:srgbClr val="7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8160" name="Rectangle 48"/>
            <p:cNvSpPr>
              <a:spLocks noChangeArrowheads="1"/>
            </p:cNvSpPr>
            <p:nvPr/>
          </p:nvSpPr>
          <p:spPr bwMode="auto">
            <a:xfrm>
              <a:off x="3303" y="3700"/>
              <a:ext cx="658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zh-TW" altLang="en-US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1</a:t>
              </a:r>
              <a:r>
                <a:rPr lang="en-US" altLang="zh-TW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st Stage</a:t>
              </a:r>
              <a:endPara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  <p:sp>
          <p:nvSpPr>
            <p:cNvPr id="218161" name="Rectangle 49"/>
            <p:cNvSpPr>
              <a:spLocks noChangeArrowheads="1"/>
            </p:cNvSpPr>
            <p:nvPr/>
          </p:nvSpPr>
          <p:spPr bwMode="auto">
            <a:xfrm>
              <a:off x="1827" y="3700"/>
              <a:ext cx="707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>
                <a:buClrTx/>
                <a:buSzTx/>
                <a:buFontTx/>
                <a:buNone/>
              </a:pPr>
              <a:r>
                <a:rPr lang="zh-TW" altLang="en-US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2</a:t>
              </a:r>
              <a:r>
                <a:rPr lang="en-US" altLang="zh-TW" b="1">
                  <a:effectLst>
                    <a:outerShdw blurRad="38100" dist="38100" dir="2700000" algn="tl">
                      <a:srgbClr val="000000"/>
                    </a:outerShdw>
                  </a:effectLst>
                  <a:ea typeface="新細明體" panose="02020500000000000000" pitchFamily="18" charset="-120"/>
                </a:rPr>
                <a:t>nd Stage</a:t>
              </a:r>
              <a:endParaRPr lang="en-US" altLang="zh-TW" b="1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endParaRPr>
            </a:p>
          </p:txBody>
        </p:sp>
      </p:grpSp>
      <p:sp>
        <p:nvSpPr>
          <p:cNvPr id="218165" name="Rectangle 5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CRYOPUMPING BASICS: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Operation - </a:t>
            </a:r>
            <a:r>
              <a:rPr lang="en-US" altLang="zh-TW">
                <a:solidFill>
                  <a:srgbClr val="60C900"/>
                </a:solidFill>
                <a:ea typeface="新細明體" panose="02020500000000000000" pitchFamily="18" charset="-120"/>
              </a:rPr>
              <a:t>Cryoadsorption</a:t>
            </a:r>
            <a:endParaRPr lang="en-US" altLang="zh-TW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1625"/>
            <a:ext cx="8686800" cy="6238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GAS LOAD and Pump </a:t>
            </a:r>
            <a:r>
              <a:rPr lang="en-US" altLang="zh-TW" dirty="0" err="1">
                <a:ea typeface="新細明體" panose="02020500000000000000" pitchFamily="18" charset="-120"/>
              </a:rPr>
              <a:t>througtput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410335" y="1570990"/>
            <a:ext cx="10175875" cy="956945"/>
          </a:xfrm>
        </p:spPr>
        <p:txBody>
          <a:bodyPr/>
          <a:lstStyle/>
          <a:p>
            <a:pPr marL="0" indent="0"/>
            <a:r>
              <a:rPr lang="en-US" altLang="zh-TW">
                <a:ea typeface="新細明體" panose="02020500000000000000" pitchFamily="18" charset="-120"/>
              </a:rPr>
              <a:t>Another name for Q, the throughput, is gas load. Where does gas load, “Q” come from?</a:t>
            </a:r>
            <a:endParaRPr lang="en-US" altLang="zh-TW">
              <a:ea typeface="新細明體" panose="02020500000000000000" pitchFamily="18" charset="-120"/>
            </a:endParaRPr>
          </a:p>
        </p:txBody>
      </p:sp>
      <p:grpSp>
        <p:nvGrpSpPr>
          <p:cNvPr id="48132" name="Group 25"/>
          <p:cNvGrpSpPr/>
          <p:nvPr/>
        </p:nvGrpSpPr>
        <p:grpSpPr bwMode="auto">
          <a:xfrm>
            <a:off x="2802525" y="2524964"/>
            <a:ext cx="4673014" cy="4042680"/>
            <a:chOff x="1112" y="1537"/>
            <a:chExt cx="3529" cy="2658"/>
          </a:xfrm>
        </p:grpSpPr>
        <p:sp>
          <p:nvSpPr>
            <p:cNvPr id="48136" name="Rectangle 5" descr="20%"/>
            <p:cNvSpPr>
              <a:spLocks noChangeArrowheads="1"/>
            </p:cNvSpPr>
            <p:nvPr/>
          </p:nvSpPr>
          <p:spPr bwMode="auto">
            <a:xfrm>
              <a:off x="2946" y="3303"/>
              <a:ext cx="1021" cy="892"/>
            </a:xfrm>
            <a:prstGeom prst="rect">
              <a:avLst/>
            </a:prstGeom>
            <a:pattFill prst="pct20">
              <a:fgClr>
                <a:srgbClr val="00279F"/>
              </a:fgClr>
              <a:bgClr>
                <a:schemeClr val="bg1"/>
              </a:bgClr>
            </a:pattFill>
            <a:ln w="25400">
              <a:solidFill>
                <a:srgbClr val="00279F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0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48137" name="AutoShape 6" descr="20%"/>
            <p:cNvSpPr>
              <a:spLocks noChangeArrowheads="1"/>
            </p:cNvSpPr>
            <p:nvPr/>
          </p:nvSpPr>
          <p:spPr bwMode="auto">
            <a:xfrm>
              <a:off x="1112" y="1537"/>
              <a:ext cx="3521" cy="1775"/>
            </a:xfrm>
            <a:prstGeom prst="roundRect">
              <a:avLst>
                <a:gd name="adj" fmla="val 12495"/>
              </a:avLst>
            </a:prstGeom>
            <a:pattFill prst="pct20">
              <a:fgClr>
                <a:srgbClr val="00279F"/>
              </a:fgClr>
              <a:bgClr>
                <a:schemeClr val="bg1"/>
              </a:bgClr>
            </a:pattFill>
            <a:ln w="25400">
              <a:solidFill>
                <a:srgbClr val="00279F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0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48138" name="AutoShape 7"/>
            <p:cNvSpPr>
              <a:spLocks noChangeArrowheads="1"/>
            </p:cNvSpPr>
            <p:nvPr/>
          </p:nvSpPr>
          <p:spPr bwMode="auto">
            <a:xfrm>
              <a:off x="1263" y="1665"/>
              <a:ext cx="3195" cy="1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rgbClr val="00279F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0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48139" name="Rectangle 8"/>
            <p:cNvSpPr>
              <a:spLocks noChangeArrowheads="1"/>
            </p:cNvSpPr>
            <p:nvPr/>
          </p:nvSpPr>
          <p:spPr bwMode="auto">
            <a:xfrm>
              <a:off x="3040" y="3162"/>
              <a:ext cx="826" cy="94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279F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0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48140" name="Line 9"/>
            <p:cNvSpPr>
              <a:spLocks noChangeShapeType="1"/>
            </p:cNvSpPr>
            <p:nvPr/>
          </p:nvSpPr>
          <p:spPr bwMode="auto">
            <a:xfrm>
              <a:off x="3080" y="3168"/>
              <a:ext cx="740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8141" name="Line 10"/>
            <p:cNvSpPr>
              <a:spLocks noChangeShapeType="1"/>
            </p:cNvSpPr>
            <p:nvPr/>
          </p:nvSpPr>
          <p:spPr bwMode="auto">
            <a:xfrm>
              <a:off x="1358" y="2063"/>
              <a:ext cx="654" cy="0"/>
            </a:xfrm>
            <a:prstGeom prst="line">
              <a:avLst/>
            </a:prstGeom>
            <a:noFill/>
            <a:ln w="25400">
              <a:solidFill>
                <a:srgbClr val="00279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8142" name="Rectangle 11" descr="Large confetti"/>
            <p:cNvSpPr>
              <a:spLocks noChangeArrowheads="1"/>
            </p:cNvSpPr>
            <p:nvPr/>
          </p:nvSpPr>
          <p:spPr bwMode="auto">
            <a:xfrm>
              <a:off x="1291" y="1838"/>
              <a:ext cx="35" cy="1171"/>
            </a:xfrm>
            <a:prstGeom prst="rect">
              <a:avLst/>
            </a:prstGeom>
            <a:pattFill prst="lgConfetti">
              <a:fgClr>
                <a:srgbClr val="00279F"/>
              </a:fgClr>
              <a:bgClr>
                <a:schemeClr val="bg1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000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48143" name="Freeform 12"/>
            <p:cNvSpPr/>
            <p:nvPr/>
          </p:nvSpPr>
          <p:spPr bwMode="auto">
            <a:xfrm>
              <a:off x="4445" y="2267"/>
              <a:ext cx="196" cy="132"/>
            </a:xfrm>
            <a:custGeom>
              <a:avLst/>
              <a:gdLst>
                <a:gd name="T0" fmla="*/ 0 w 198"/>
                <a:gd name="T1" fmla="*/ 8 h 154"/>
                <a:gd name="T2" fmla="*/ 97 w 198"/>
                <a:gd name="T3" fmla="*/ 11 h 154"/>
                <a:gd name="T4" fmla="*/ 174 w 198"/>
                <a:gd name="T5" fmla="*/ 28 h 154"/>
                <a:gd name="T6" fmla="*/ 175 w 198"/>
                <a:gd name="T7" fmla="*/ 21 h 154"/>
                <a:gd name="T8" fmla="*/ 97 w 198"/>
                <a:gd name="T9" fmla="*/ 6 h 154"/>
                <a:gd name="T10" fmla="*/ 2 w 198"/>
                <a:gd name="T11" fmla="*/ 0 h 154"/>
                <a:gd name="T12" fmla="*/ 0 w 198"/>
                <a:gd name="T13" fmla="*/ 8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8"/>
                <a:gd name="T22" fmla="*/ 0 h 154"/>
                <a:gd name="T23" fmla="*/ 198 w 198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8" h="154">
                  <a:moveTo>
                    <a:pt x="0" y="42"/>
                  </a:moveTo>
                  <a:lnTo>
                    <a:pt x="108" y="64"/>
                  </a:lnTo>
                  <a:lnTo>
                    <a:pt x="196" y="153"/>
                  </a:lnTo>
                  <a:lnTo>
                    <a:pt x="197" y="117"/>
                  </a:lnTo>
                  <a:lnTo>
                    <a:pt x="108" y="30"/>
                  </a:lnTo>
                  <a:lnTo>
                    <a:pt x="2" y="0"/>
                  </a:lnTo>
                  <a:lnTo>
                    <a:pt x="0" y="4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8144" name="Freeform 13"/>
            <p:cNvSpPr/>
            <p:nvPr/>
          </p:nvSpPr>
          <p:spPr bwMode="auto">
            <a:xfrm>
              <a:off x="4428" y="2759"/>
              <a:ext cx="166" cy="111"/>
            </a:xfrm>
            <a:custGeom>
              <a:avLst/>
              <a:gdLst>
                <a:gd name="T0" fmla="*/ 5 w 168"/>
                <a:gd name="T1" fmla="*/ 23 h 130"/>
                <a:gd name="T2" fmla="*/ 73 w 168"/>
                <a:gd name="T3" fmla="*/ 7 h 130"/>
                <a:gd name="T4" fmla="*/ 145 w 168"/>
                <a:gd name="T5" fmla="*/ 3 h 130"/>
                <a:gd name="T6" fmla="*/ 66 w 168"/>
                <a:gd name="T7" fmla="*/ 0 h 130"/>
                <a:gd name="T8" fmla="*/ 0 w 168"/>
                <a:gd name="T9" fmla="*/ 7 h 130"/>
                <a:gd name="T10" fmla="*/ 5 w 168"/>
                <a:gd name="T11" fmla="*/ 23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130"/>
                <a:gd name="T20" fmla="*/ 168 w 168"/>
                <a:gd name="T21" fmla="*/ 130 h 1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130">
                  <a:moveTo>
                    <a:pt x="5" y="129"/>
                  </a:moveTo>
                  <a:lnTo>
                    <a:pt x="84" y="37"/>
                  </a:lnTo>
                  <a:lnTo>
                    <a:pt x="167" y="12"/>
                  </a:lnTo>
                  <a:lnTo>
                    <a:pt x="77" y="0"/>
                  </a:lnTo>
                  <a:lnTo>
                    <a:pt x="0" y="40"/>
                  </a:lnTo>
                  <a:lnTo>
                    <a:pt x="5" y="1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8145" name="Line 14"/>
            <p:cNvSpPr>
              <a:spLocks noChangeShapeType="1"/>
            </p:cNvSpPr>
            <p:nvPr/>
          </p:nvSpPr>
          <p:spPr bwMode="auto">
            <a:xfrm flipV="1">
              <a:off x="3438" y="3169"/>
              <a:ext cx="0" cy="592"/>
            </a:xfrm>
            <a:prstGeom prst="line">
              <a:avLst/>
            </a:prstGeom>
            <a:noFill/>
            <a:ln w="25400">
              <a:solidFill>
                <a:srgbClr val="00279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8146" name="Line 15"/>
            <p:cNvSpPr>
              <a:spLocks noChangeShapeType="1"/>
            </p:cNvSpPr>
            <p:nvPr/>
          </p:nvSpPr>
          <p:spPr bwMode="auto">
            <a:xfrm flipH="1">
              <a:off x="3584" y="2559"/>
              <a:ext cx="822" cy="0"/>
            </a:xfrm>
            <a:prstGeom prst="line">
              <a:avLst/>
            </a:prstGeom>
            <a:noFill/>
            <a:ln w="25400">
              <a:solidFill>
                <a:srgbClr val="00279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8147" name="Rectangle 16"/>
            <p:cNvSpPr>
              <a:spLocks noChangeArrowheads="1"/>
            </p:cNvSpPr>
            <p:nvPr/>
          </p:nvSpPr>
          <p:spPr bwMode="auto">
            <a:xfrm>
              <a:off x="2043" y="1927"/>
              <a:ext cx="8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Outgassing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48" name="Rectangle 17"/>
            <p:cNvSpPr>
              <a:spLocks noChangeArrowheads="1"/>
            </p:cNvSpPr>
            <p:nvPr/>
          </p:nvSpPr>
          <p:spPr bwMode="auto">
            <a:xfrm>
              <a:off x="3000" y="2434"/>
              <a:ext cx="59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Leaks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49" name="Rectangle 18"/>
            <p:cNvSpPr>
              <a:spLocks noChangeArrowheads="1"/>
            </p:cNvSpPr>
            <p:nvPr/>
          </p:nvSpPr>
          <p:spPr bwMode="auto">
            <a:xfrm>
              <a:off x="3777" y="2668"/>
              <a:ext cx="6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Virtual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50" name="Rectangle 19"/>
            <p:cNvSpPr>
              <a:spLocks noChangeArrowheads="1"/>
            </p:cNvSpPr>
            <p:nvPr/>
          </p:nvSpPr>
          <p:spPr bwMode="auto">
            <a:xfrm>
              <a:off x="3946" y="2203"/>
              <a:ext cx="4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Real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51" name="Rectangle 20"/>
            <p:cNvSpPr>
              <a:spLocks noChangeArrowheads="1"/>
            </p:cNvSpPr>
            <p:nvPr/>
          </p:nvSpPr>
          <p:spPr bwMode="auto">
            <a:xfrm>
              <a:off x="2804" y="2938"/>
              <a:ext cx="1144" cy="248"/>
            </a:xfrm>
            <a:prstGeom prst="rect">
              <a:avLst/>
            </a:prstGeom>
            <a:solidFill>
              <a:srgbClr val="99F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Backstreaming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52" name="Line 21"/>
            <p:cNvSpPr>
              <a:spLocks noChangeShapeType="1"/>
            </p:cNvSpPr>
            <p:nvPr/>
          </p:nvSpPr>
          <p:spPr bwMode="auto">
            <a:xfrm flipV="1">
              <a:off x="1556" y="2928"/>
              <a:ext cx="331" cy="313"/>
            </a:xfrm>
            <a:prstGeom prst="line">
              <a:avLst/>
            </a:prstGeom>
            <a:noFill/>
            <a:ln w="25400">
              <a:solidFill>
                <a:srgbClr val="00279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8153" name="Rectangle 22"/>
            <p:cNvSpPr>
              <a:spLocks noChangeArrowheads="1"/>
            </p:cNvSpPr>
            <p:nvPr/>
          </p:nvSpPr>
          <p:spPr bwMode="auto">
            <a:xfrm>
              <a:off x="1483" y="2723"/>
              <a:ext cx="7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Diffusion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48154" name="Rectangle 24"/>
            <p:cNvSpPr>
              <a:spLocks noChangeArrowheads="1"/>
            </p:cNvSpPr>
            <p:nvPr/>
          </p:nvSpPr>
          <p:spPr bwMode="auto">
            <a:xfrm>
              <a:off x="3246" y="1809"/>
              <a:ext cx="9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4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 sz="2000"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75000"/>
                <a:buChar char="•"/>
                <a:defRPr>
                  <a:solidFill>
                    <a:srgbClr val="000000"/>
                  </a:solidFill>
                  <a:latin typeface="Arial" panose="020B0604020202090204" pitchFamily="34" charset="0"/>
                  <a:cs typeface="Times New Roman" panose="0202050305040509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FF0D07"/>
                  </a:solidFill>
                  <a:latin typeface="Times New Roman" panose="02020503050405090304" pitchFamily="18" charset="0"/>
                  <a:ea typeface="新細明體" panose="02020500000000000000" pitchFamily="18" charset="-120"/>
                </a:rPr>
                <a:t>Permeation</a:t>
              </a:r>
              <a:endParaRPr lang="en-US" altLang="zh-TW" sz="2000" b="1">
                <a:solidFill>
                  <a:srgbClr val="FF0D07"/>
                </a:solidFill>
                <a:latin typeface="Times New Roman" panose="02020503050405090304" pitchFamily="18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48133" name="Rectangle 26"/>
          <p:cNvSpPr>
            <a:spLocks noChangeArrowheads="1"/>
          </p:cNvSpPr>
          <p:nvPr/>
        </p:nvSpPr>
        <p:spPr bwMode="auto">
          <a:xfrm>
            <a:off x="2913063" y="5408613"/>
            <a:ext cx="31600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 sz="2400"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 sz="2000"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solidFill>
                  <a:schemeClr val="tx2"/>
                </a:solidFill>
                <a:ea typeface="新細明體" panose="02020500000000000000" pitchFamily="18" charset="-120"/>
              </a:rPr>
              <a:t>(Don’t forget Volume gas!)</a:t>
            </a:r>
            <a:endParaRPr lang="zh-TW" altLang="en-US" sz="200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48134" name="Line 23"/>
          <p:cNvSpPr>
            <a:spLocks noChangeShapeType="1"/>
          </p:cNvSpPr>
          <p:nvPr/>
        </p:nvSpPr>
        <p:spPr bwMode="auto">
          <a:xfrm flipH="1">
            <a:off x="6550922" y="2464033"/>
            <a:ext cx="892175" cy="727075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35" name="AutoShape 30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2043113" y="4619626"/>
            <a:ext cx="531812" cy="468313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 sz="2400"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 sz="2000"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Char char="•"/>
              <a:defRPr>
                <a:solidFill>
                  <a:srgbClr val="000000"/>
                </a:solidFill>
                <a:latin typeface="Arial" panose="020B0604020202090204" pitchFamily="34" charset="0"/>
                <a:cs typeface="Times New Roman" panose="0202050305040509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00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箭號: 向下 1"/>
          <p:cNvSpPr/>
          <p:nvPr/>
        </p:nvSpPr>
        <p:spPr>
          <a:xfrm>
            <a:off x="6511942" y="5530187"/>
            <a:ext cx="499736" cy="731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6923358" y="5661284"/>
            <a:ext cx="225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Pump Q(throughput)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7770421" y="3712070"/>
            <a:ext cx="4421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 Q pump&gt;Q gas load total</a:t>
            </a:r>
            <a:endParaRPr lang="zh-TW" altLang="en-US" sz="28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8201465" y="4245156"/>
            <a:ext cx="3151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Pressure goes down</a:t>
            </a:r>
            <a:endParaRPr lang="zh-TW" altLang="en-US" sz="2400" dirty="0"/>
          </a:p>
        </p:txBody>
      </p:sp>
      <p:sp>
        <p:nvSpPr>
          <p:cNvPr id="7" name="箭號: 向下 6"/>
          <p:cNvSpPr/>
          <p:nvPr/>
        </p:nvSpPr>
        <p:spPr>
          <a:xfrm>
            <a:off x="10773651" y="4235290"/>
            <a:ext cx="873859" cy="1117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r>
              <a:rPr lang="en-US" altLang="zh-TW" dirty="0"/>
              <a:t>Valves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644651" y="1847215"/>
            <a:ext cx="5087303" cy="4349750"/>
          </a:xfrm>
        </p:spPr>
        <p:txBody>
          <a:bodyPr>
            <a:normAutofit lnSpcReduction="20000"/>
          </a:bodyPr>
          <a:lstStyle/>
          <a:p>
            <a:r>
              <a:rPr lang="en-US" altLang="zh-TW" dirty="0"/>
              <a:t>Gate Valve</a:t>
            </a:r>
            <a:endParaRPr lang="en-US" altLang="zh-TW" dirty="0"/>
          </a:p>
          <a:p>
            <a:r>
              <a:rPr lang="en-US" altLang="zh-TW" dirty="0"/>
              <a:t>Butterfly Valve</a:t>
            </a:r>
            <a:endParaRPr lang="en-US" altLang="zh-TW" dirty="0"/>
          </a:p>
          <a:p>
            <a:r>
              <a:rPr lang="en-US" altLang="zh-TW" dirty="0"/>
              <a:t>Roughing Valves( inline/right angle)</a:t>
            </a:r>
            <a:endParaRPr lang="en-US" altLang="zh-TW" dirty="0"/>
          </a:p>
          <a:p>
            <a:r>
              <a:rPr lang="en-US" altLang="zh-TW" dirty="0"/>
              <a:t>Needle valve</a:t>
            </a:r>
            <a:endParaRPr lang="en-US" altLang="zh-TW" dirty="0"/>
          </a:p>
          <a:p>
            <a:r>
              <a:rPr lang="en-US" altLang="zh-TW" dirty="0"/>
              <a:t>Ball valve</a:t>
            </a:r>
            <a:endParaRPr lang="en-US" altLang="zh-TW" dirty="0"/>
          </a:p>
          <a:p>
            <a:r>
              <a:rPr lang="zh-TW" altLang="en-US" dirty="0"/>
              <a:t>進氣閥</a:t>
            </a:r>
            <a:endParaRPr lang="en-US" altLang="zh-TW" dirty="0"/>
          </a:p>
          <a:p>
            <a:r>
              <a:rPr lang="zh-TW" altLang="en-US" dirty="0"/>
              <a:t>微漏閥</a:t>
            </a:r>
            <a:endParaRPr lang="en-US" altLang="zh-TW" dirty="0"/>
          </a:p>
          <a:p>
            <a:r>
              <a:rPr lang="en-US" altLang="zh-TW" dirty="0"/>
              <a:t>others</a:t>
            </a:r>
            <a:endParaRPr lang="en-US" alt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495097" y="1847215"/>
            <a:ext cx="5087303" cy="4349750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不同的閥門有其功能性 </a:t>
            </a:r>
            <a:r>
              <a:rPr lang="en-US" altLang="zh-TW" dirty="0"/>
              <a:t>, </a:t>
            </a:r>
            <a:r>
              <a:rPr lang="zh-TW" altLang="en-US" dirty="0"/>
              <a:t>其中需考量：真空度、氣導、逸氣、開關次數、洩漏率、價錢 </a:t>
            </a:r>
            <a:r>
              <a:rPr lang="en-US" altLang="zh-TW" dirty="0"/>
              <a:t>......</a:t>
            </a:r>
            <a:r>
              <a:rPr lang="zh-TW" altLang="en-US" dirty="0"/>
              <a:t>等。</a:t>
            </a:r>
            <a:endParaRPr lang="zh-TW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52650" y="692696"/>
            <a:ext cx="7975798" cy="1224136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選擇真空計</a:t>
            </a:r>
            <a:endParaRPr lang="zh-TW" altLang="en-US" dirty="0"/>
          </a:p>
        </p:txBody>
      </p:sp>
      <p:pic>
        <p:nvPicPr>
          <p:cNvPr id="6" name="Picture 2" descr="D147018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195" y="1774825"/>
            <a:ext cx="2155190" cy="309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500235" y="2277110"/>
            <a:ext cx="1852930" cy="339915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48128" y="2177874"/>
            <a:ext cx="1670789" cy="1670790"/>
          </a:xfrm>
          <a:prstGeom prst="rect">
            <a:avLst/>
          </a:prstGeom>
        </p:spPr>
      </p:pic>
      <p:pic>
        <p:nvPicPr>
          <p:cNvPr id="10" name="內容版面配置區 9"/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7084413" y="4712676"/>
            <a:ext cx="1243836" cy="142644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543620" y="4361579"/>
            <a:ext cx="2081312" cy="20141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094742" y="4971597"/>
            <a:ext cx="1721879" cy="122413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4735" y="2276872"/>
            <a:ext cx="1534010" cy="17333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5000"/>
    </mc:Choice>
    <mc:Fallback>
      <p:transition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005013" y="514351"/>
            <a:ext cx="9353550" cy="715963"/>
          </a:xfrm>
          <a:noFill/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Types of Vacuum Gauges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26627" name="Rectangle 1027"/>
          <p:cNvSpPr>
            <a:spLocks noChangeArrowheads="1"/>
          </p:cNvSpPr>
          <p:nvPr/>
        </p:nvSpPr>
        <p:spPr bwMode="auto">
          <a:xfrm>
            <a:off x="4154489" y="1673225"/>
            <a:ext cx="3883025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Direct Gauges (Displacement of a wall)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28" name="Rectangle 1028"/>
          <p:cNvSpPr>
            <a:spLocks noChangeArrowheads="1"/>
          </p:cNvSpPr>
          <p:nvPr/>
        </p:nvSpPr>
        <p:spPr bwMode="auto">
          <a:xfrm>
            <a:off x="3582989" y="3278188"/>
            <a:ext cx="1520825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200">
                <a:latin typeface="Arial" panose="020B0604020202090204" pitchFamily="34" charset="0"/>
                <a:ea typeface="新細明體" panose="02020500000000000000" pitchFamily="18" charset="-120"/>
              </a:rPr>
              <a:t>Solid Wall</a:t>
            </a:r>
            <a:endParaRPr lang="en-US" altLang="zh-TW" sz="2200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29" name="Rectangle 1029"/>
          <p:cNvSpPr>
            <a:spLocks noChangeArrowheads="1"/>
          </p:cNvSpPr>
          <p:nvPr/>
        </p:nvSpPr>
        <p:spPr bwMode="auto">
          <a:xfrm>
            <a:off x="7011989" y="3278188"/>
            <a:ext cx="1825625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200">
                <a:latin typeface="Arial" panose="020B0604020202090204" pitchFamily="34" charset="0"/>
                <a:ea typeface="新細明體" panose="02020500000000000000" pitchFamily="18" charset="-120"/>
              </a:rPr>
              <a:t>Liquid Wall</a:t>
            </a:r>
            <a:endParaRPr lang="en-US" altLang="zh-TW" sz="2200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30" name="Rectangle 1030"/>
          <p:cNvSpPr>
            <a:spLocks noChangeArrowheads="1"/>
          </p:cNvSpPr>
          <p:nvPr/>
        </p:nvSpPr>
        <p:spPr bwMode="auto">
          <a:xfrm>
            <a:off x="2058989" y="4495800"/>
            <a:ext cx="1673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Diaphragm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31" name="Rectangle 1031"/>
          <p:cNvSpPr>
            <a:spLocks noChangeArrowheads="1"/>
          </p:cNvSpPr>
          <p:nvPr/>
        </p:nvSpPr>
        <p:spPr bwMode="auto">
          <a:xfrm>
            <a:off x="3659189" y="4495801"/>
            <a:ext cx="12160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Bourdon Type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32" name="Rectangle 1032"/>
          <p:cNvSpPr>
            <a:spLocks noChangeArrowheads="1"/>
          </p:cNvSpPr>
          <p:nvPr/>
        </p:nvSpPr>
        <p:spPr bwMode="auto">
          <a:xfrm>
            <a:off x="4954589" y="4495801"/>
            <a:ext cx="15208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Capacitance Diaphragm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33" name="Rectangle 1033"/>
          <p:cNvSpPr>
            <a:spLocks noChangeArrowheads="1"/>
          </p:cNvSpPr>
          <p:nvPr/>
        </p:nvSpPr>
        <p:spPr bwMode="auto">
          <a:xfrm>
            <a:off x="7926389" y="4510089"/>
            <a:ext cx="15208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U-Tube Manometer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634" name="Rectangle 1034"/>
          <p:cNvSpPr>
            <a:spLocks noChangeArrowheads="1"/>
          </p:cNvSpPr>
          <p:nvPr/>
        </p:nvSpPr>
        <p:spPr bwMode="auto">
          <a:xfrm>
            <a:off x="6402389" y="4510089"/>
            <a:ext cx="152082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>
                <a:latin typeface="Arial" panose="020B0604020202090204" pitchFamily="34" charset="0"/>
                <a:ea typeface="新細明體" panose="02020500000000000000" pitchFamily="18" charset="-120"/>
              </a:rPr>
              <a:t>McLeod</a:t>
            </a:r>
            <a:endParaRPr lang="en-US" altLang="zh-TW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26639" name="Group 1039"/>
          <p:cNvGrpSpPr/>
          <p:nvPr/>
        </p:nvGrpSpPr>
        <p:grpSpPr bwMode="auto">
          <a:xfrm>
            <a:off x="4267200" y="2600326"/>
            <a:ext cx="3657600" cy="612775"/>
            <a:chOff x="1728" y="1638"/>
            <a:chExt cx="2304" cy="386"/>
          </a:xfrm>
        </p:grpSpPr>
        <p:sp>
          <p:nvSpPr>
            <p:cNvPr id="26635" name="Line 1035"/>
            <p:cNvSpPr>
              <a:spLocks noChangeShapeType="1"/>
            </p:cNvSpPr>
            <p:nvPr/>
          </p:nvSpPr>
          <p:spPr bwMode="auto">
            <a:xfrm flipV="1">
              <a:off x="1728" y="1856"/>
              <a:ext cx="0" cy="1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6" name="Line 1036"/>
            <p:cNvSpPr>
              <a:spLocks noChangeShapeType="1"/>
            </p:cNvSpPr>
            <p:nvPr/>
          </p:nvSpPr>
          <p:spPr bwMode="auto">
            <a:xfrm flipV="1">
              <a:off x="4032" y="1856"/>
              <a:ext cx="0" cy="1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7" name="Line 1037"/>
            <p:cNvSpPr>
              <a:spLocks noChangeShapeType="1"/>
            </p:cNvSpPr>
            <p:nvPr/>
          </p:nvSpPr>
          <p:spPr bwMode="auto">
            <a:xfrm>
              <a:off x="1736" y="1864"/>
              <a:ext cx="2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8" name="Line 1038"/>
            <p:cNvSpPr>
              <a:spLocks noChangeShapeType="1"/>
            </p:cNvSpPr>
            <p:nvPr/>
          </p:nvSpPr>
          <p:spPr bwMode="auto">
            <a:xfrm flipV="1">
              <a:off x="2880" y="1638"/>
              <a:ext cx="0" cy="2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26648" name="Group 1048"/>
          <p:cNvGrpSpPr/>
          <p:nvPr/>
        </p:nvGrpSpPr>
        <p:grpSpPr bwMode="auto">
          <a:xfrm>
            <a:off x="2895600" y="3736975"/>
            <a:ext cx="5791200" cy="719138"/>
            <a:chOff x="864" y="2354"/>
            <a:chExt cx="3648" cy="453"/>
          </a:xfrm>
        </p:grpSpPr>
        <p:sp>
          <p:nvSpPr>
            <p:cNvPr id="26640" name="Line 1040"/>
            <p:cNvSpPr>
              <a:spLocks noChangeShapeType="1"/>
            </p:cNvSpPr>
            <p:nvPr/>
          </p:nvSpPr>
          <p:spPr bwMode="auto">
            <a:xfrm flipV="1">
              <a:off x="864" y="2573"/>
              <a:ext cx="0" cy="2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1" name="Line 1041"/>
            <p:cNvSpPr>
              <a:spLocks noChangeShapeType="1"/>
            </p:cNvSpPr>
            <p:nvPr/>
          </p:nvSpPr>
          <p:spPr bwMode="auto">
            <a:xfrm flipV="1">
              <a:off x="1728" y="2354"/>
              <a:ext cx="0" cy="4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2" name="Line 1042"/>
            <p:cNvSpPr>
              <a:spLocks noChangeShapeType="1"/>
            </p:cNvSpPr>
            <p:nvPr/>
          </p:nvSpPr>
          <p:spPr bwMode="auto">
            <a:xfrm flipV="1">
              <a:off x="2640" y="2573"/>
              <a:ext cx="0" cy="2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3" name="Line 1043"/>
            <p:cNvSpPr>
              <a:spLocks noChangeShapeType="1"/>
            </p:cNvSpPr>
            <p:nvPr/>
          </p:nvSpPr>
          <p:spPr bwMode="auto">
            <a:xfrm>
              <a:off x="872" y="2581"/>
              <a:ext cx="17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4" name="Line 1044"/>
            <p:cNvSpPr>
              <a:spLocks noChangeShapeType="1"/>
            </p:cNvSpPr>
            <p:nvPr/>
          </p:nvSpPr>
          <p:spPr bwMode="auto">
            <a:xfrm flipV="1">
              <a:off x="3552" y="2573"/>
              <a:ext cx="0" cy="2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5" name="Line 1045"/>
            <p:cNvSpPr>
              <a:spLocks noChangeShapeType="1"/>
            </p:cNvSpPr>
            <p:nvPr/>
          </p:nvSpPr>
          <p:spPr bwMode="auto">
            <a:xfrm flipV="1">
              <a:off x="4512" y="2573"/>
              <a:ext cx="0" cy="2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6" name="Line 1046"/>
            <p:cNvSpPr>
              <a:spLocks noChangeShapeType="1"/>
            </p:cNvSpPr>
            <p:nvPr/>
          </p:nvSpPr>
          <p:spPr bwMode="auto">
            <a:xfrm>
              <a:off x="3560" y="2581"/>
              <a:ext cx="9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7" name="Line 1047"/>
            <p:cNvSpPr>
              <a:spLocks noChangeShapeType="1"/>
            </p:cNvSpPr>
            <p:nvPr/>
          </p:nvSpPr>
          <p:spPr bwMode="auto">
            <a:xfrm flipV="1">
              <a:off x="4032" y="2354"/>
              <a:ext cx="0" cy="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250" y="655638"/>
            <a:ext cx="9353550" cy="715962"/>
          </a:xfrm>
          <a:noFill/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Types of Vacuum Gauges (cont.)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001839" y="2820988"/>
            <a:ext cx="27400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2000">
                <a:latin typeface="Arial" panose="020B0604020202090204" pitchFamily="34" charset="0"/>
                <a:ea typeface="新細明體" panose="02020500000000000000" pitchFamily="18" charset="-120"/>
              </a:rPr>
              <a:t>Charge Generation</a:t>
            </a:r>
            <a:endParaRPr lang="en-US" altLang="zh-TW" sz="2000">
              <a:latin typeface="Arial" panose="020B0604020202090204" pitchFamily="34" charset="0"/>
              <a:ea typeface="新細明體" panose="02020500000000000000" pitchFamily="18" charset="-120"/>
            </a:endParaRPr>
          </a:p>
          <a:p>
            <a:pPr algn="ctr"/>
            <a:r>
              <a:rPr lang="en-US" altLang="zh-TW" sz="2000">
                <a:latin typeface="Arial" panose="020B0604020202090204" pitchFamily="34" charset="0"/>
                <a:ea typeface="新細明體" panose="02020500000000000000" pitchFamily="18" charset="-120"/>
              </a:rPr>
              <a:t>(Ionization)</a:t>
            </a:r>
            <a:endParaRPr lang="en-US" altLang="zh-TW" sz="2000"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28716" name="Group 44"/>
          <p:cNvGrpSpPr/>
          <p:nvPr/>
        </p:nvGrpSpPr>
        <p:grpSpPr bwMode="auto">
          <a:xfrm>
            <a:off x="1857375" y="1524001"/>
            <a:ext cx="8332788" cy="5076825"/>
            <a:chOff x="210" y="764"/>
            <a:chExt cx="5249" cy="3198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2101" y="1691"/>
              <a:ext cx="1582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altLang="zh-TW" sz="2000">
                  <a:latin typeface="Arial" panose="020B0604020202090204" pitchFamily="34" charset="0"/>
                  <a:ea typeface="新細明體" panose="02020500000000000000" pitchFamily="18" charset="-120"/>
                </a:rPr>
                <a:t>Energy Transfer</a:t>
              </a:r>
              <a:endParaRPr lang="en-US" altLang="zh-TW" sz="2000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2000">
                  <a:latin typeface="Arial" panose="020B0604020202090204" pitchFamily="34" charset="0"/>
                  <a:ea typeface="新細明體" panose="02020500000000000000" pitchFamily="18" charset="-120"/>
                </a:rPr>
                <a:t>(Heat Loss) </a:t>
              </a:r>
              <a:endParaRPr lang="en-US" altLang="zh-TW" sz="2000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4189" y="2747"/>
              <a:ext cx="838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Spinning Rotor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1405" y="764"/>
              <a:ext cx="2974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Indirect Gauges 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(Measurement of a gas property)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3781" y="1691"/>
              <a:ext cx="167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altLang="zh-TW" sz="2000">
                  <a:latin typeface="Arial" panose="020B0604020202090204" pitchFamily="34" charset="0"/>
                  <a:ea typeface="新細明體" panose="02020500000000000000" pitchFamily="18" charset="-120"/>
                </a:rPr>
                <a:t>Momentum Transfer </a:t>
              </a:r>
              <a:endParaRPr lang="en-US" altLang="zh-TW" sz="2000">
                <a:latin typeface="Arial" panose="020B0604020202090204" pitchFamily="34" charset="0"/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2000">
                  <a:latin typeface="Arial" panose="020B0604020202090204" pitchFamily="34" charset="0"/>
                  <a:ea typeface="新細明體" panose="02020500000000000000" pitchFamily="18" charset="-120"/>
                </a:rPr>
                <a:t>(Viscosity)</a:t>
              </a:r>
              <a:endParaRPr lang="en-US" altLang="zh-TW" sz="2000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 flipV="1">
              <a:off x="1164" y="1490"/>
              <a:ext cx="0" cy="2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 flipV="1">
              <a:off x="4620" y="1490"/>
              <a:ext cx="0" cy="2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1172" y="1498"/>
              <a:ext cx="34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 flipV="1">
              <a:off x="2892" y="1264"/>
              <a:ext cx="0" cy="4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1453" y="2411"/>
              <a:ext cx="1150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Thermocouple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>
              <a:off x="2605" y="2411"/>
              <a:ext cx="62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Pirani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>
              <a:off x="3181" y="2411"/>
              <a:ext cx="129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b="1" i="1">
                  <a:latin typeface="Arial" panose="020B0604020202090204" pitchFamily="34" charset="0"/>
                  <a:ea typeface="新細明體" panose="02020500000000000000" pitchFamily="18" charset="-120"/>
                </a:rPr>
                <a:t>CONVECTRON</a:t>
              </a:r>
              <a:r>
                <a:rPr lang="en-US" altLang="zh-TW" b="1" i="1" baseline="30000">
                  <a:latin typeface="Symbol" panose="05050102010706020507" pitchFamily="18" charset="2"/>
                  <a:ea typeface="新細明體" panose="02020500000000000000" pitchFamily="18" charset="-120"/>
                </a:rPr>
                <a:t></a:t>
              </a:r>
              <a:endParaRPr lang="en-US" altLang="zh-TW" b="1" i="1" baseline="30000">
                <a:latin typeface="Symbol" panose="05050102010706020507" pitchFamily="18" charset="2"/>
                <a:ea typeface="新細明體" panose="02020500000000000000" pitchFamily="18" charset="-120"/>
              </a:endParaRPr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 flipV="1">
              <a:off x="2880" y="2114"/>
              <a:ext cx="0" cy="3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8" name="Line 16"/>
            <p:cNvSpPr>
              <a:spLocks noChangeShapeType="1"/>
            </p:cNvSpPr>
            <p:nvPr/>
          </p:nvSpPr>
          <p:spPr bwMode="auto">
            <a:xfrm>
              <a:off x="2072" y="2266"/>
              <a:ext cx="17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9" name="Line 17"/>
            <p:cNvSpPr>
              <a:spLocks noChangeShapeType="1"/>
            </p:cNvSpPr>
            <p:nvPr/>
          </p:nvSpPr>
          <p:spPr bwMode="auto">
            <a:xfrm flipV="1">
              <a:off x="2064" y="2258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0" name="Line 18"/>
            <p:cNvSpPr>
              <a:spLocks noChangeShapeType="1"/>
            </p:cNvSpPr>
            <p:nvPr/>
          </p:nvSpPr>
          <p:spPr bwMode="auto">
            <a:xfrm flipV="1">
              <a:off x="3840" y="2258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1" name="Line 19"/>
            <p:cNvSpPr>
              <a:spLocks noChangeShapeType="1"/>
            </p:cNvSpPr>
            <p:nvPr/>
          </p:nvSpPr>
          <p:spPr bwMode="auto">
            <a:xfrm flipV="1">
              <a:off x="4608" y="2162"/>
              <a:ext cx="0" cy="5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353" y="2989"/>
              <a:ext cx="1150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Cold Cathode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93" name="Line 21"/>
            <p:cNvSpPr>
              <a:spLocks noChangeShapeType="1"/>
            </p:cNvSpPr>
            <p:nvPr/>
          </p:nvSpPr>
          <p:spPr bwMode="auto">
            <a:xfrm flipV="1">
              <a:off x="928" y="2788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4" name="Line 22"/>
            <p:cNvSpPr>
              <a:spLocks noChangeShapeType="1"/>
            </p:cNvSpPr>
            <p:nvPr/>
          </p:nvSpPr>
          <p:spPr bwMode="auto">
            <a:xfrm>
              <a:off x="936" y="2796"/>
              <a:ext cx="2534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5" name="Line 23"/>
            <p:cNvSpPr>
              <a:spLocks noChangeShapeType="1"/>
            </p:cNvSpPr>
            <p:nvPr/>
          </p:nvSpPr>
          <p:spPr bwMode="auto">
            <a:xfrm flipV="1">
              <a:off x="1152" y="2114"/>
              <a:ext cx="0" cy="6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359" y="3563"/>
              <a:ext cx="110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Bayard-Alpert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1748" y="3568"/>
              <a:ext cx="58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Triode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2279" y="3563"/>
              <a:ext cx="1150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Schulz-Phelps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391" y="3563"/>
              <a:ext cx="105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b="1" i="1">
                  <a:latin typeface="Arial" panose="020B0604020202090204" pitchFamily="34" charset="0"/>
                  <a:ea typeface="新細明體" panose="02020500000000000000" pitchFamily="18" charset="-120"/>
                </a:rPr>
                <a:t>STABIL-ION</a:t>
              </a:r>
              <a:r>
                <a:rPr lang="en-US" altLang="zh-TW" b="1" i="1" baseline="30000">
                  <a:latin typeface="Symbol" panose="05050102010706020507" pitchFamily="18" charset="2"/>
                  <a:ea typeface="新細明體" panose="02020500000000000000" pitchFamily="18" charset="-120"/>
                </a:rPr>
                <a:t></a:t>
              </a:r>
              <a:r>
                <a:rPr lang="en-US" altLang="zh-TW" b="1">
                  <a:latin typeface="Arial" panose="020B0604020202090204" pitchFamily="34" charset="0"/>
                  <a:ea typeface="新細明體" panose="02020500000000000000" pitchFamily="18" charset="-120"/>
                </a:rPr>
                <a:t> </a:t>
              </a:r>
              <a:endParaRPr lang="en-US" altLang="zh-TW" b="1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8700" name="Line 28"/>
            <p:cNvSpPr>
              <a:spLocks noChangeShapeType="1"/>
            </p:cNvSpPr>
            <p:nvPr/>
          </p:nvSpPr>
          <p:spPr bwMode="auto">
            <a:xfrm flipV="1">
              <a:off x="3478" y="3218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1" name="Line 29"/>
            <p:cNvSpPr>
              <a:spLocks noChangeShapeType="1"/>
            </p:cNvSpPr>
            <p:nvPr/>
          </p:nvSpPr>
          <p:spPr bwMode="auto">
            <a:xfrm>
              <a:off x="2046" y="3370"/>
              <a:ext cx="28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2" name="Line 30"/>
            <p:cNvSpPr>
              <a:spLocks noChangeShapeType="1"/>
            </p:cNvSpPr>
            <p:nvPr/>
          </p:nvSpPr>
          <p:spPr bwMode="auto">
            <a:xfrm flipV="1">
              <a:off x="2854" y="3362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3" name="Line 31"/>
            <p:cNvSpPr>
              <a:spLocks noChangeShapeType="1"/>
            </p:cNvSpPr>
            <p:nvPr/>
          </p:nvSpPr>
          <p:spPr bwMode="auto">
            <a:xfrm flipV="1">
              <a:off x="2038" y="3362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 flipV="1">
              <a:off x="3478" y="2786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 flipV="1">
              <a:off x="3910" y="3362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 flipV="1">
              <a:off x="4918" y="3362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843" y="2987"/>
              <a:ext cx="129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>
                  <a:latin typeface="Arial" panose="020B0604020202090204" pitchFamily="34" charset="0"/>
                  <a:ea typeface="新細明體" panose="02020500000000000000" pitchFamily="18" charset="-120"/>
                </a:rPr>
                <a:t>Hot Cathode</a:t>
              </a:r>
              <a:endParaRPr lang="en-US" altLang="zh-TW">
                <a:latin typeface="Arial" panose="020B0604020202090204" pitchFamily="34" charset="0"/>
                <a:ea typeface="新細明體" panose="02020500000000000000" pitchFamily="18" charset="-120"/>
              </a:endParaRPr>
            </a:p>
          </p:txBody>
        </p:sp>
        <p:grpSp>
          <p:nvGrpSpPr>
            <p:cNvPr id="28710" name="Group 38"/>
            <p:cNvGrpSpPr/>
            <p:nvPr/>
          </p:nvGrpSpPr>
          <p:grpSpPr bwMode="auto">
            <a:xfrm>
              <a:off x="852" y="3371"/>
              <a:ext cx="832" cy="591"/>
              <a:chOff x="852" y="3371"/>
              <a:chExt cx="832" cy="591"/>
            </a:xfrm>
          </p:grpSpPr>
          <p:sp>
            <p:nvSpPr>
              <p:cNvPr id="28708" name="Rectangle 36"/>
              <p:cNvSpPr>
                <a:spLocks noChangeArrowheads="1"/>
              </p:cNvSpPr>
              <p:nvPr/>
            </p:nvSpPr>
            <p:spPr bwMode="auto">
              <a:xfrm>
                <a:off x="852" y="3560"/>
                <a:ext cx="832" cy="4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TW">
                    <a:latin typeface="Arial" panose="020B0604020202090204" pitchFamily="34" charset="0"/>
                    <a:ea typeface="新細明體" panose="02020500000000000000" pitchFamily="18" charset="-120"/>
                  </a:rPr>
                  <a:t>Inverted Magnetron</a:t>
                </a:r>
                <a:endParaRPr lang="en-US" altLang="zh-TW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28709" name="Line 37"/>
              <p:cNvSpPr>
                <a:spLocks noChangeShapeType="1"/>
              </p:cNvSpPr>
              <p:nvPr/>
            </p:nvSpPr>
            <p:spPr bwMode="auto">
              <a:xfrm flipV="1">
                <a:off x="1278" y="3371"/>
                <a:ext cx="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grpSp>
          <p:nvGrpSpPr>
            <p:cNvPr id="28713" name="Group 41"/>
            <p:cNvGrpSpPr/>
            <p:nvPr/>
          </p:nvGrpSpPr>
          <p:grpSpPr bwMode="auto">
            <a:xfrm>
              <a:off x="210" y="3371"/>
              <a:ext cx="675" cy="418"/>
              <a:chOff x="210" y="3371"/>
              <a:chExt cx="675" cy="418"/>
            </a:xfrm>
          </p:grpSpPr>
          <p:sp>
            <p:nvSpPr>
              <p:cNvPr id="28711" name="Rectangle 39"/>
              <p:cNvSpPr>
                <a:spLocks noChangeArrowheads="1"/>
              </p:cNvSpPr>
              <p:nvPr/>
            </p:nvSpPr>
            <p:spPr bwMode="auto">
              <a:xfrm>
                <a:off x="210" y="3560"/>
                <a:ext cx="675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TW">
                    <a:latin typeface="Arial" panose="020B0604020202090204" pitchFamily="34" charset="0"/>
                    <a:ea typeface="新細明體" panose="02020500000000000000" pitchFamily="18" charset="-120"/>
                  </a:rPr>
                  <a:t>Penning</a:t>
                </a:r>
                <a:endParaRPr lang="en-US" altLang="zh-TW">
                  <a:latin typeface="Arial" panose="020B060402020209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28712" name="Line 40"/>
              <p:cNvSpPr>
                <a:spLocks noChangeShapeType="1"/>
              </p:cNvSpPr>
              <p:nvPr/>
            </p:nvSpPr>
            <p:spPr bwMode="auto">
              <a:xfrm flipV="1">
                <a:off x="558" y="3371"/>
                <a:ext cx="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28714" name="Line 42"/>
            <p:cNvSpPr>
              <a:spLocks noChangeShapeType="1"/>
            </p:cNvSpPr>
            <p:nvPr/>
          </p:nvSpPr>
          <p:spPr bwMode="auto">
            <a:xfrm>
              <a:off x="565" y="3373"/>
              <a:ext cx="70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5" name="Line 43"/>
            <p:cNvSpPr>
              <a:spLocks noChangeShapeType="1"/>
            </p:cNvSpPr>
            <p:nvPr/>
          </p:nvSpPr>
          <p:spPr bwMode="auto">
            <a:xfrm flipV="1">
              <a:off x="931" y="3212"/>
              <a:ext cx="0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ChangeArrowheads="1"/>
          </p:cNvSpPr>
          <p:nvPr/>
        </p:nvSpPr>
        <p:spPr bwMode="auto">
          <a:xfrm>
            <a:off x="1846263" y="519113"/>
            <a:ext cx="8501062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4000" b="1">
                <a:solidFill>
                  <a:schemeClr val="tx2"/>
                </a:solidFill>
                <a:latin typeface="Times New Roman" panose="02020503050405090304" pitchFamily="18" charset="0"/>
                <a:ea typeface="新細明體" panose="02020500000000000000" pitchFamily="18" charset="-120"/>
              </a:rPr>
              <a:t>Ranges of Vacuum Gauges</a:t>
            </a:r>
            <a:endParaRPr lang="en-US" altLang="zh-TW" sz="4000" b="1">
              <a:solidFill>
                <a:schemeClr val="tx2"/>
              </a:solidFill>
              <a:latin typeface="Times New Roman" panose="0202050305040509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0723" name="Rectangle 1027"/>
          <p:cNvSpPr>
            <a:spLocks noChangeArrowheads="1"/>
          </p:cNvSpPr>
          <p:nvPr/>
        </p:nvSpPr>
        <p:spPr bwMode="auto">
          <a:xfrm>
            <a:off x="3544889" y="6062663"/>
            <a:ext cx="4916487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4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Pressure</a:t>
            </a:r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 (Torr)</a:t>
            </a:r>
            <a:endParaRPr lang="en-US" altLang="zh-TW" sz="13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24" name="Rectangle 1028"/>
          <p:cNvSpPr>
            <a:spLocks noChangeArrowheads="1"/>
          </p:cNvSpPr>
          <p:nvPr/>
        </p:nvSpPr>
        <p:spPr bwMode="auto">
          <a:xfrm>
            <a:off x="3238501" y="5338763"/>
            <a:ext cx="369252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5" name="Rectangle 1029"/>
          <p:cNvSpPr>
            <a:spLocks noChangeArrowheads="1"/>
          </p:cNvSpPr>
          <p:nvPr/>
        </p:nvSpPr>
        <p:spPr bwMode="auto">
          <a:xfrm>
            <a:off x="3752851" y="5062538"/>
            <a:ext cx="362902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6" name="Rectangle 1030"/>
          <p:cNvSpPr>
            <a:spLocks noChangeArrowheads="1"/>
          </p:cNvSpPr>
          <p:nvPr/>
        </p:nvSpPr>
        <p:spPr bwMode="auto">
          <a:xfrm>
            <a:off x="3752850" y="4786313"/>
            <a:ext cx="3187700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7" name="Rectangle 1031"/>
          <p:cNvSpPr>
            <a:spLocks noChangeArrowheads="1"/>
          </p:cNvSpPr>
          <p:nvPr/>
        </p:nvSpPr>
        <p:spPr bwMode="auto">
          <a:xfrm>
            <a:off x="5157788" y="4510088"/>
            <a:ext cx="2374900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8" name="Rectangle 1032"/>
          <p:cNvSpPr>
            <a:spLocks noChangeArrowheads="1"/>
          </p:cNvSpPr>
          <p:nvPr/>
        </p:nvSpPr>
        <p:spPr bwMode="auto">
          <a:xfrm>
            <a:off x="5646738" y="4243388"/>
            <a:ext cx="2379662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9" name="Rectangle 1033"/>
          <p:cNvSpPr>
            <a:spLocks noChangeArrowheads="1"/>
          </p:cNvSpPr>
          <p:nvPr/>
        </p:nvSpPr>
        <p:spPr bwMode="auto">
          <a:xfrm>
            <a:off x="3752850" y="3967163"/>
            <a:ext cx="3187700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0" name="Rectangle 1034"/>
          <p:cNvSpPr>
            <a:spLocks noChangeArrowheads="1"/>
          </p:cNvSpPr>
          <p:nvPr/>
        </p:nvSpPr>
        <p:spPr bwMode="auto">
          <a:xfrm>
            <a:off x="5167314" y="3690938"/>
            <a:ext cx="200977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1" name="Rectangle 1035"/>
          <p:cNvSpPr>
            <a:spLocks noChangeArrowheads="1"/>
          </p:cNvSpPr>
          <p:nvPr/>
        </p:nvSpPr>
        <p:spPr bwMode="auto">
          <a:xfrm>
            <a:off x="6748463" y="2865438"/>
            <a:ext cx="1763712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2" name="Rectangle 1036"/>
          <p:cNvSpPr>
            <a:spLocks noChangeArrowheads="1"/>
          </p:cNvSpPr>
          <p:nvPr/>
        </p:nvSpPr>
        <p:spPr bwMode="auto">
          <a:xfrm>
            <a:off x="6748463" y="3138488"/>
            <a:ext cx="2228850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3" name="Rectangle 1037"/>
          <p:cNvSpPr>
            <a:spLocks noChangeArrowheads="1"/>
          </p:cNvSpPr>
          <p:nvPr/>
        </p:nvSpPr>
        <p:spPr bwMode="auto">
          <a:xfrm>
            <a:off x="6305551" y="3411538"/>
            <a:ext cx="314007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4" name="Rectangle 1038"/>
          <p:cNvSpPr>
            <a:spLocks noChangeArrowheads="1"/>
          </p:cNvSpPr>
          <p:nvPr/>
        </p:nvSpPr>
        <p:spPr bwMode="auto">
          <a:xfrm>
            <a:off x="5851526" y="2595563"/>
            <a:ext cx="3586163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5" name="Rectangle 1039"/>
          <p:cNvSpPr>
            <a:spLocks noChangeArrowheads="1"/>
          </p:cNvSpPr>
          <p:nvPr/>
        </p:nvSpPr>
        <p:spPr bwMode="auto">
          <a:xfrm>
            <a:off x="5843588" y="2306638"/>
            <a:ext cx="3586162" cy="2159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6" name="Rectangle 1040"/>
          <p:cNvSpPr>
            <a:spLocks noChangeArrowheads="1"/>
          </p:cNvSpPr>
          <p:nvPr/>
        </p:nvSpPr>
        <p:spPr bwMode="auto">
          <a:xfrm>
            <a:off x="7648576" y="2043113"/>
            <a:ext cx="178117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7" name="Rectangle 1041"/>
          <p:cNvSpPr>
            <a:spLocks noChangeArrowheads="1"/>
          </p:cNvSpPr>
          <p:nvPr/>
        </p:nvSpPr>
        <p:spPr bwMode="auto">
          <a:xfrm>
            <a:off x="7648576" y="1766888"/>
            <a:ext cx="178117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8" name="Rectangle 1042"/>
          <p:cNvSpPr>
            <a:spLocks noChangeArrowheads="1"/>
          </p:cNvSpPr>
          <p:nvPr/>
        </p:nvSpPr>
        <p:spPr bwMode="auto">
          <a:xfrm>
            <a:off x="8112126" y="1500188"/>
            <a:ext cx="1317625" cy="20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9" name="Line 1043"/>
          <p:cNvSpPr>
            <a:spLocks noChangeShapeType="1"/>
          </p:cNvSpPr>
          <p:nvPr/>
        </p:nvSpPr>
        <p:spPr bwMode="auto">
          <a:xfrm>
            <a:off x="2659064" y="5675313"/>
            <a:ext cx="678973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0" name="Line 1044"/>
          <p:cNvSpPr>
            <a:spLocks noChangeShapeType="1"/>
          </p:cNvSpPr>
          <p:nvPr/>
        </p:nvSpPr>
        <p:spPr bwMode="auto">
          <a:xfrm flipV="1">
            <a:off x="2646363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1" name="Line 1045"/>
          <p:cNvSpPr>
            <a:spLocks noChangeShapeType="1"/>
          </p:cNvSpPr>
          <p:nvPr/>
        </p:nvSpPr>
        <p:spPr bwMode="auto">
          <a:xfrm flipV="1">
            <a:off x="310038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2" name="Line 1046"/>
          <p:cNvSpPr>
            <a:spLocks noChangeShapeType="1"/>
          </p:cNvSpPr>
          <p:nvPr/>
        </p:nvSpPr>
        <p:spPr bwMode="auto">
          <a:xfrm flipV="1">
            <a:off x="355600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3" name="Line 1047"/>
          <p:cNvSpPr>
            <a:spLocks noChangeShapeType="1"/>
          </p:cNvSpPr>
          <p:nvPr/>
        </p:nvSpPr>
        <p:spPr bwMode="auto">
          <a:xfrm flipV="1">
            <a:off x="400843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4" name="Line 1048"/>
          <p:cNvSpPr>
            <a:spLocks noChangeShapeType="1"/>
          </p:cNvSpPr>
          <p:nvPr/>
        </p:nvSpPr>
        <p:spPr bwMode="auto">
          <a:xfrm flipV="1">
            <a:off x="446405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5" name="Line 1049"/>
          <p:cNvSpPr>
            <a:spLocks noChangeShapeType="1"/>
          </p:cNvSpPr>
          <p:nvPr/>
        </p:nvSpPr>
        <p:spPr bwMode="auto">
          <a:xfrm flipV="1">
            <a:off x="491648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6" name="Line 1050"/>
          <p:cNvSpPr>
            <a:spLocks noChangeShapeType="1"/>
          </p:cNvSpPr>
          <p:nvPr/>
        </p:nvSpPr>
        <p:spPr bwMode="auto">
          <a:xfrm flipV="1">
            <a:off x="537210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7" name="Line 1051"/>
          <p:cNvSpPr>
            <a:spLocks noChangeShapeType="1"/>
          </p:cNvSpPr>
          <p:nvPr/>
        </p:nvSpPr>
        <p:spPr bwMode="auto">
          <a:xfrm flipV="1">
            <a:off x="582453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8" name="Line 1052"/>
          <p:cNvSpPr>
            <a:spLocks noChangeShapeType="1"/>
          </p:cNvSpPr>
          <p:nvPr/>
        </p:nvSpPr>
        <p:spPr bwMode="auto">
          <a:xfrm flipV="1">
            <a:off x="628015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9" name="Line 1053"/>
          <p:cNvSpPr>
            <a:spLocks noChangeShapeType="1"/>
          </p:cNvSpPr>
          <p:nvPr/>
        </p:nvSpPr>
        <p:spPr bwMode="auto">
          <a:xfrm flipV="1">
            <a:off x="6734175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0" name="Line 1054"/>
          <p:cNvSpPr>
            <a:spLocks noChangeShapeType="1"/>
          </p:cNvSpPr>
          <p:nvPr/>
        </p:nvSpPr>
        <p:spPr bwMode="auto">
          <a:xfrm flipV="1">
            <a:off x="718978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1" name="Line 1055"/>
          <p:cNvSpPr>
            <a:spLocks noChangeShapeType="1"/>
          </p:cNvSpPr>
          <p:nvPr/>
        </p:nvSpPr>
        <p:spPr bwMode="auto">
          <a:xfrm flipV="1">
            <a:off x="764540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2" name="Line 1056"/>
          <p:cNvSpPr>
            <a:spLocks noChangeShapeType="1"/>
          </p:cNvSpPr>
          <p:nvPr/>
        </p:nvSpPr>
        <p:spPr bwMode="auto">
          <a:xfrm flipV="1">
            <a:off x="8097838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3" name="Line 1057"/>
          <p:cNvSpPr>
            <a:spLocks noChangeShapeType="1"/>
          </p:cNvSpPr>
          <p:nvPr/>
        </p:nvSpPr>
        <p:spPr bwMode="auto">
          <a:xfrm flipV="1">
            <a:off x="8550275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4" name="Line 1058"/>
          <p:cNvSpPr>
            <a:spLocks noChangeShapeType="1"/>
          </p:cNvSpPr>
          <p:nvPr/>
        </p:nvSpPr>
        <p:spPr bwMode="auto">
          <a:xfrm flipV="1">
            <a:off x="9002713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5" name="Line 1059"/>
          <p:cNvSpPr>
            <a:spLocks noChangeShapeType="1"/>
          </p:cNvSpPr>
          <p:nvPr/>
        </p:nvSpPr>
        <p:spPr bwMode="auto">
          <a:xfrm flipV="1">
            <a:off x="9461500" y="5603876"/>
            <a:ext cx="0" cy="144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6" name="Line 1060"/>
          <p:cNvSpPr>
            <a:spLocks noChangeShapeType="1"/>
          </p:cNvSpPr>
          <p:nvPr/>
        </p:nvSpPr>
        <p:spPr bwMode="auto">
          <a:xfrm flipV="1">
            <a:off x="2646363" y="1492250"/>
            <a:ext cx="0" cy="42052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7" name="Rectangle 1061"/>
          <p:cNvSpPr>
            <a:spLocks noChangeArrowheads="1"/>
          </p:cNvSpPr>
          <p:nvPr/>
        </p:nvSpPr>
        <p:spPr bwMode="auto">
          <a:xfrm>
            <a:off x="2333626" y="5811839"/>
            <a:ext cx="582613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-12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58" name="Rectangle 1062"/>
          <p:cNvSpPr>
            <a:spLocks noChangeArrowheads="1"/>
          </p:cNvSpPr>
          <p:nvPr/>
        </p:nvSpPr>
        <p:spPr bwMode="auto">
          <a:xfrm>
            <a:off x="2819401" y="5811839"/>
            <a:ext cx="5302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-11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59" name="Rectangle 1063"/>
          <p:cNvSpPr>
            <a:spLocks noChangeArrowheads="1"/>
          </p:cNvSpPr>
          <p:nvPr/>
        </p:nvSpPr>
        <p:spPr bwMode="auto">
          <a:xfrm>
            <a:off x="3255964" y="5811839"/>
            <a:ext cx="5302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-10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0" name="Rectangle 1064"/>
          <p:cNvSpPr>
            <a:spLocks noChangeArrowheads="1"/>
          </p:cNvSpPr>
          <p:nvPr/>
        </p:nvSpPr>
        <p:spPr bwMode="auto">
          <a:xfrm>
            <a:off x="3771901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-9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1" name="Rectangle 1065"/>
          <p:cNvSpPr>
            <a:spLocks noChangeArrowheads="1"/>
          </p:cNvSpPr>
          <p:nvPr/>
        </p:nvSpPr>
        <p:spPr bwMode="auto">
          <a:xfrm>
            <a:off x="4222751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-8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2" name="Rectangle 1066"/>
          <p:cNvSpPr>
            <a:spLocks noChangeArrowheads="1"/>
          </p:cNvSpPr>
          <p:nvPr/>
        </p:nvSpPr>
        <p:spPr bwMode="auto">
          <a:xfrm>
            <a:off x="4678364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-7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3" name="Rectangle 1067"/>
          <p:cNvSpPr>
            <a:spLocks noChangeArrowheads="1"/>
          </p:cNvSpPr>
          <p:nvPr/>
        </p:nvSpPr>
        <p:spPr bwMode="auto">
          <a:xfrm>
            <a:off x="5122864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-6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4" name="Rectangle 1068"/>
          <p:cNvSpPr>
            <a:spLocks noChangeArrowheads="1"/>
          </p:cNvSpPr>
          <p:nvPr/>
        </p:nvSpPr>
        <p:spPr bwMode="auto">
          <a:xfrm>
            <a:off x="5588001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-5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5" name="Rectangle 1069"/>
          <p:cNvSpPr>
            <a:spLocks noChangeArrowheads="1"/>
          </p:cNvSpPr>
          <p:nvPr/>
        </p:nvSpPr>
        <p:spPr bwMode="auto">
          <a:xfrm>
            <a:off x="6040439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-4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6" name="Rectangle 1070"/>
          <p:cNvSpPr>
            <a:spLocks noChangeArrowheads="1"/>
          </p:cNvSpPr>
          <p:nvPr/>
        </p:nvSpPr>
        <p:spPr bwMode="auto">
          <a:xfrm>
            <a:off x="6499226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-3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7" name="Rectangle 1071"/>
          <p:cNvSpPr>
            <a:spLocks noChangeArrowheads="1"/>
          </p:cNvSpPr>
          <p:nvPr/>
        </p:nvSpPr>
        <p:spPr bwMode="auto">
          <a:xfrm>
            <a:off x="6942139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-2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8" name="Rectangle 1072"/>
          <p:cNvSpPr>
            <a:spLocks noChangeArrowheads="1"/>
          </p:cNvSpPr>
          <p:nvPr/>
        </p:nvSpPr>
        <p:spPr bwMode="auto">
          <a:xfrm>
            <a:off x="7394576" y="5811839"/>
            <a:ext cx="46672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r>
              <a:rPr lang="en-US" altLang="zh-TW" sz="1300" b="1" baseline="30000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-1</a:t>
            </a:r>
            <a:endParaRPr lang="en-US" altLang="zh-TW" sz="1300" b="1" baseline="30000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69" name="Rectangle 1073"/>
          <p:cNvSpPr>
            <a:spLocks noChangeArrowheads="1"/>
          </p:cNvSpPr>
          <p:nvPr/>
        </p:nvSpPr>
        <p:spPr bwMode="auto">
          <a:xfrm>
            <a:off x="7948613" y="5811839"/>
            <a:ext cx="275718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</a:t>
            </a:r>
            <a:endParaRPr lang="en-US" altLang="zh-TW" sz="13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0" name="Rectangle 1074"/>
          <p:cNvSpPr>
            <a:spLocks noChangeArrowheads="1"/>
          </p:cNvSpPr>
          <p:nvPr/>
        </p:nvSpPr>
        <p:spPr bwMode="auto">
          <a:xfrm>
            <a:off x="8329613" y="5811839"/>
            <a:ext cx="368692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</a:t>
            </a:r>
            <a:endParaRPr lang="en-US" altLang="zh-TW" sz="13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1" name="Rectangle 1075"/>
          <p:cNvSpPr>
            <a:spLocks noChangeArrowheads="1"/>
          </p:cNvSpPr>
          <p:nvPr/>
        </p:nvSpPr>
        <p:spPr bwMode="auto">
          <a:xfrm>
            <a:off x="8769350" y="5811839"/>
            <a:ext cx="461666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100</a:t>
            </a:r>
            <a:endParaRPr lang="en-US" altLang="zh-TW" sz="13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2" name="Rectangle 1076"/>
          <p:cNvSpPr>
            <a:spLocks noChangeArrowheads="1"/>
          </p:cNvSpPr>
          <p:nvPr/>
        </p:nvSpPr>
        <p:spPr bwMode="auto">
          <a:xfrm>
            <a:off x="9161463" y="5811839"/>
            <a:ext cx="554640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zh-TW" sz="13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1000</a:t>
            </a:r>
            <a:endParaRPr lang="en-US" altLang="zh-TW" sz="13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3" name="Rectangle 1077"/>
          <p:cNvSpPr>
            <a:spLocks noChangeArrowheads="1"/>
          </p:cNvSpPr>
          <p:nvPr/>
        </p:nvSpPr>
        <p:spPr bwMode="auto">
          <a:xfrm>
            <a:off x="3227389" y="5314950"/>
            <a:ext cx="339248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Nude Bayard-Alpert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4" name="Rectangle 1078"/>
          <p:cNvSpPr>
            <a:spLocks noChangeArrowheads="1"/>
          </p:cNvSpPr>
          <p:nvPr/>
        </p:nvSpPr>
        <p:spPr bwMode="auto">
          <a:xfrm>
            <a:off x="3800476" y="5037138"/>
            <a:ext cx="359251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 i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STABIL-ION</a:t>
            </a:r>
            <a:r>
              <a:rPr lang="en-US" altLang="zh-TW" sz="1200" b="1" i="1" baseline="30000">
                <a:solidFill>
                  <a:srgbClr val="000000"/>
                </a:solidFill>
                <a:latin typeface="Symbol" panose="05050102010706020507" pitchFamily="18" charset="2"/>
                <a:ea typeface="新細明體" panose="02020500000000000000" pitchFamily="18" charset="-120"/>
              </a:rPr>
              <a:t></a:t>
            </a:r>
            <a:endParaRPr lang="en-US" altLang="zh-TW" sz="1200" b="1" i="1" baseline="30000">
              <a:solidFill>
                <a:srgbClr val="000000"/>
              </a:solidFill>
              <a:latin typeface="Symbol" panose="05050102010706020507" pitchFamily="18" charset="2"/>
              <a:ea typeface="新細明體" panose="02020500000000000000" pitchFamily="18" charset="-120"/>
            </a:endParaRPr>
          </a:p>
        </p:txBody>
      </p:sp>
      <p:sp>
        <p:nvSpPr>
          <p:cNvPr id="30775" name="Rectangle 1079"/>
          <p:cNvSpPr>
            <a:spLocks noChangeArrowheads="1"/>
          </p:cNvSpPr>
          <p:nvPr/>
        </p:nvSpPr>
        <p:spPr bwMode="auto">
          <a:xfrm>
            <a:off x="3800476" y="4764088"/>
            <a:ext cx="307181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Tubulated Bayard-Alpert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6" name="Rectangle 1080"/>
          <p:cNvSpPr>
            <a:spLocks noChangeArrowheads="1"/>
          </p:cNvSpPr>
          <p:nvPr/>
        </p:nvSpPr>
        <p:spPr bwMode="auto">
          <a:xfrm>
            <a:off x="5146676" y="4479925"/>
            <a:ext cx="239712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Triode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7" name="Rectangle 1081"/>
          <p:cNvSpPr>
            <a:spLocks noChangeArrowheads="1"/>
          </p:cNvSpPr>
          <p:nvPr/>
        </p:nvSpPr>
        <p:spPr bwMode="auto">
          <a:xfrm>
            <a:off x="5635625" y="4214813"/>
            <a:ext cx="241300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Schulz-Phelps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8" name="Rectangle 1082"/>
          <p:cNvSpPr>
            <a:spLocks noChangeArrowheads="1"/>
          </p:cNvSpPr>
          <p:nvPr/>
        </p:nvSpPr>
        <p:spPr bwMode="auto">
          <a:xfrm>
            <a:off x="3741739" y="3949700"/>
            <a:ext cx="320992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Cold Cathode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79" name="Rectangle 1083"/>
          <p:cNvSpPr>
            <a:spLocks noChangeArrowheads="1"/>
          </p:cNvSpPr>
          <p:nvPr/>
        </p:nvSpPr>
        <p:spPr bwMode="auto">
          <a:xfrm>
            <a:off x="5156200" y="3659188"/>
            <a:ext cx="204470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Spinning Rotor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0" name="Rectangle 1084"/>
          <p:cNvSpPr>
            <a:spLocks noChangeArrowheads="1"/>
          </p:cNvSpPr>
          <p:nvPr/>
        </p:nvSpPr>
        <p:spPr bwMode="auto">
          <a:xfrm>
            <a:off x="6737350" y="2840038"/>
            <a:ext cx="180498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Thermocouple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1" name="Rectangle 1085"/>
          <p:cNvSpPr>
            <a:spLocks noChangeArrowheads="1"/>
          </p:cNvSpPr>
          <p:nvPr/>
        </p:nvSpPr>
        <p:spPr bwMode="auto">
          <a:xfrm>
            <a:off x="6738939" y="3116263"/>
            <a:ext cx="224472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Pirani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2" name="Rectangle 1086"/>
          <p:cNvSpPr>
            <a:spLocks noChangeArrowheads="1"/>
          </p:cNvSpPr>
          <p:nvPr/>
        </p:nvSpPr>
        <p:spPr bwMode="auto">
          <a:xfrm>
            <a:off x="6302376" y="3387725"/>
            <a:ext cx="316071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 i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CONVECTRON</a:t>
            </a:r>
            <a:r>
              <a:rPr lang="en-US" altLang="zh-TW" sz="1200" b="1" i="1" baseline="30000">
                <a:latin typeface="Symbol" panose="05050102010706020507" pitchFamily="18" charset="2"/>
                <a:ea typeface="新細明體" panose="02020500000000000000" pitchFamily="18" charset="-120"/>
              </a:rPr>
              <a:t></a:t>
            </a:r>
            <a:endParaRPr lang="en-US" altLang="zh-TW" sz="1200" b="1" i="1" baseline="30000">
              <a:latin typeface="Symbol" panose="05050102010706020507" pitchFamily="18" charset="2"/>
              <a:ea typeface="新細明體" panose="02020500000000000000" pitchFamily="18" charset="-120"/>
            </a:endParaRPr>
          </a:p>
        </p:txBody>
      </p:sp>
      <p:sp>
        <p:nvSpPr>
          <p:cNvPr id="30783" name="Rectangle 1087"/>
          <p:cNvSpPr>
            <a:spLocks noChangeArrowheads="1"/>
          </p:cNvSpPr>
          <p:nvPr/>
        </p:nvSpPr>
        <p:spPr bwMode="auto">
          <a:xfrm>
            <a:off x="5838826" y="2574925"/>
            <a:ext cx="359251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Capacitance Diaphragm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4" name="Rectangle 1088"/>
          <p:cNvSpPr>
            <a:spLocks noChangeArrowheads="1"/>
          </p:cNvSpPr>
          <p:nvPr/>
        </p:nvSpPr>
        <p:spPr bwMode="auto">
          <a:xfrm>
            <a:off x="5864225" y="2295525"/>
            <a:ext cx="358140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McLeod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5" name="Rectangle 1089"/>
          <p:cNvSpPr>
            <a:spLocks noChangeArrowheads="1"/>
          </p:cNvSpPr>
          <p:nvPr/>
        </p:nvSpPr>
        <p:spPr bwMode="auto">
          <a:xfrm>
            <a:off x="7659688" y="2017713"/>
            <a:ext cx="177165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U-Tube Manometer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6" name="Rectangle 1090"/>
          <p:cNvSpPr>
            <a:spLocks noChangeArrowheads="1"/>
          </p:cNvSpPr>
          <p:nvPr/>
        </p:nvSpPr>
        <p:spPr bwMode="auto">
          <a:xfrm>
            <a:off x="7621588" y="1749425"/>
            <a:ext cx="180975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Diaphragm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0787" name="Rectangle 1091"/>
          <p:cNvSpPr>
            <a:spLocks noChangeArrowheads="1"/>
          </p:cNvSpPr>
          <p:nvPr/>
        </p:nvSpPr>
        <p:spPr bwMode="auto">
          <a:xfrm>
            <a:off x="8115300" y="1484313"/>
            <a:ext cx="131603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zh-TW" sz="1200" b="1">
                <a:solidFill>
                  <a:srgbClr val="000000"/>
                </a:solidFill>
                <a:latin typeface="Arial" panose="020B0604020202090204" pitchFamily="34" charset="0"/>
                <a:ea typeface="新細明體" panose="02020500000000000000" pitchFamily="18" charset="-120"/>
              </a:rPr>
              <a:t>Bourdon</a:t>
            </a:r>
            <a:endParaRPr lang="en-US" altLang="zh-TW" sz="1200" b="1">
              <a:solidFill>
                <a:srgbClr val="000000"/>
              </a:solidFill>
              <a:latin typeface="Arial" panose="020B060402020209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決定真空行程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391920" y="1644650"/>
            <a:ext cx="4290695" cy="3055620"/>
          </a:xfrm>
          <a:prstGeom prst="rect">
            <a:avLst/>
          </a:prstGeom>
        </p:spPr>
      </p:pic>
      <p:pic>
        <p:nvPicPr>
          <p:cNvPr id="7" name="內容版面配置區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589905" y="3222625"/>
            <a:ext cx="6143625" cy="31172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範例一簡單版 </a:t>
            </a:r>
            <a:r>
              <a:rPr lang="en-US" altLang="zh-TW" dirty="0"/>
              <a:t>:Leak Detectors Valves Logistics</a:t>
            </a:r>
            <a:br>
              <a:rPr lang="en-US" altLang="zh-TW" dirty="0"/>
            </a:b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 rotWithShape="1">
          <a:blip r:embed="rId1"/>
          <a:srcRect/>
          <a:stretch>
            <a:fillRect/>
          </a:stretch>
        </p:blipFill>
        <p:spPr>
          <a:xfrm>
            <a:off x="5676900" y="3020060"/>
            <a:ext cx="6136640" cy="2892425"/>
          </a:xfrm>
          <a:prstGeom prst="rect">
            <a:avLst/>
          </a:prstGeo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751205" y="1953260"/>
            <a:ext cx="5114290" cy="4140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範例二複雜版</a:t>
            </a:r>
            <a:br>
              <a:rPr lang="en-US" altLang="zh-TW" dirty="0"/>
            </a:br>
            <a:r>
              <a:rPr lang="en-US" altLang="zh-TW" dirty="0"/>
              <a:t>(</a:t>
            </a:r>
            <a:r>
              <a:rPr lang="zh-TW" altLang="en-US" dirty="0"/>
              <a:t>母公司範例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7" name="577532770.836346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089265" y="805815"/>
            <a:ext cx="3493135" cy="5247005"/>
          </a:xfr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70" y="1897380"/>
            <a:ext cx="4577080" cy="439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CTI-CRYOGENICS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 sz="2400">
                <a:ea typeface="新細明體" panose="02020500000000000000" pitchFamily="18" charset="-120"/>
              </a:rPr>
              <a:t>Compressor won’t run</a:t>
            </a:r>
            <a:endParaRPr lang="en-US" altLang="zh-TW" sz="2400">
              <a:ea typeface="新細明體" panose="02020500000000000000" pitchFamily="18" charset="-120"/>
            </a:endParaRPr>
          </a:p>
        </p:txBody>
      </p:sp>
      <p:sp>
        <p:nvSpPr>
          <p:cNvPr id="10243" name="Rectangle 1027"/>
          <p:cNvSpPr>
            <a:spLocks noChangeArrowheads="1"/>
          </p:cNvSpPr>
          <p:nvPr/>
        </p:nvSpPr>
        <p:spPr bwMode="auto">
          <a:xfrm>
            <a:off x="3596879" y="1443038"/>
            <a:ext cx="4972050" cy="370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350"/>
          </a:p>
        </p:txBody>
      </p:sp>
      <p:sp>
        <p:nvSpPr>
          <p:cNvPr id="10244" name="Rectangle 1028"/>
          <p:cNvSpPr>
            <a:spLocks noChangeArrowheads="1"/>
          </p:cNvSpPr>
          <p:nvPr/>
        </p:nvSpPr>
        <p:spPr bwMode="auto">
          <a:xfrm>
            <a:off x="3596720" y="1338262"/>
            <a:ext cx="4858940" cy="528280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350"/>
          </a:p>
        </p:txBody>
      </p:sp>
    </p:spTree>
  </p:cSld>
  <p:clrMapOvr>
    <a:masterClrMapping/>
  </p:clrMapOvr>
  <p:transition advTm="7415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紀錄</a:t>
            </a:r>
            <a:endParaRPr lang="zh-TW" altLang="en-US" dirty="0"/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sz="half" idx="1"/>
          </p:nvPr>
        </p:nvGraphicFramePr>
        <p:xfrm>
          <a:off x="1428750" y="1917065"/>
          <a:ext cx="4610100" cy="3385820"/>
        </p:xfrm>
        <a:graphic>
          <a:graphicData uri="http://schemas.openxmlformats.org/drawingml/2006/table">
            <a:tbl>
              <a:tblPr/>
              <a:tblGrid>
                <a:gridCol w="643255"/>
                <a:gridCol w="495935"/>
                <a:gridCol w="495300"/>
                <a:gridCol w="496570"/>
                <a:gridCol w="495935"/>
                <a:gridCol w="495300"/>
                <a:gridCol w="495935"/>
                <a:gridCol w="495935"/>
                <a:gridCol w="495935"/>
              </a:tblGrid>
              <a:tr h="325755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日期</a:t>
                      </a:r>
                      <a:endParaRPr lang="zh-TW" alt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時間</a:t>
                      </a:r>
                      <a:endParaRPr lang="zh-TW" alt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毫秒</a:t>
                      </a:r>
                      <a:endParaRPr lang="zh-TW" alt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Eq ID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S/N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Op ID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Test Result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Leak Rate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Leak Trend</a:t>
                      </a:r>
                      <a:endParaRPr lang="en-US" sz="800" b="1" i="0" u="none" strike="noStrike">
                        <a:solidFill>
                          <a:srgbClr val="8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240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0.7E-09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540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0.7E-09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-8.929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9:22:24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210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0.7E-09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-8.928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9:22:25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310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0.7E-09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-8.926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9:22:26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280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0.8E-09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9:22:27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270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0.1E-09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9:22:28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230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9:22:29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220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320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9:22:31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270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250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9:22:34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220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9:22:35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320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9:22:36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9:22:37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290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54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9:22:38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270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2018/6/13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9:22:39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240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altLang="zh-TW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Calibri" panose="020F0502020204030204" pitchFamily="34" charset="0"/>
                        </a:rPr>
                        <a:t>0.0E-09</a:t>
                      </a:r>
                      <a:endParaRPr 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-8.999</a:t>
                      </a:r>
                      <a:endParaRPr lang="en-US" altLang="zh-TW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5" marR="6535" marT="65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55690" y="2232025"/>
            <a:ext cx="5426710" cy="3070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5000"/>
    </mc:Choice>
    <mc:Fallback>
      <p:transition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Endura</a:t>
            </a:r>
            <a:r>
              <a:rPr lang="en-US" altLang="zh-TW" baseline="30000">
                <a:ea typeface="新細明體" panose="02020500000000000000" pitchFamily="18" charset="-120"/>
              </a:rPr>
              <a:t>®</a:t>
            </a:r>
            <a:r>
              <a:rPr lang="en-US" altLang="zh-TW">
                <a:ea typeface="新細明體" panose="02020500000000000000" pitchFamily="18" charset="-120"/>
              </a:rPr>
              <a:t> SL System Layout</a:t>
            </a:r>
            <a:endParaRPr lang="en-US" altLang="zh-TW">
              <a:ea typeface="新細明體" panose="02020500000000000000" pitchFamily="18" charset="-120"/>
            </a:endParaRPr>
          </a:p>
        </p:txBody>
      </p:sp>
      <p:grpSp>
        <p:nvGrpSpPr>
          <p:cNvPr id="107523" name="Group 3"/>
          <p:cNvGrpSpPr>
            <a:grpSpLocks noChangeAspect="1"/>
          </p:cNvGrpSpPr>
          <p:nvPr/>
        </p:nvGrpSpPr>
        <p:grpSpPr bwMode="auto">
          <a:xfrm>
            <a:off x="1082528" y="1679479"/>
            <a:ext cx="4662488" cy="5178425"/>
            <a:chOff x="377" y="1031"/>
            <a:chExt cx="2351" cy="2611"/>
          </a:xfrm>
        </p:grpSpPr>
        <p:pic>
          <p:nvPicPr>
            <p:cNvPr id="107524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" y="1031"/>
              <a:ext cx="2351" cy="2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7525" name="Rectangle 5"/>
            <p:cNvSpPr>
              <a:spLocks noChangeAspect="1" noChangeArrowheads="1"/>
            </p:cNvSpPr>
            <p:nvPr/>
          </p:nvSpPr>
          <p:spPr bwMode="auto">
            <a:xfrm>
              <a:off x="377" y="1031"/>
              <a:ext cx="2343" cy="2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Ctr="1"/>
            <a:lstStyle>
              <a:lvl1pPr marL="290830" indent="-290830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1pPr>
              <a:lvl2pPr marL="748030" indent="-342900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2pPr>
              <a:lvl3pPr marL="1141730" indent="-279400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3pPr>
              <a:lvl4pPr marL="1484630" indent="-228600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4pPr>
              <a:lvl5pPr marL="1827530" indent="-228600"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5pPr>
              <a:lvl6pPr marL="228473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6pPr>
              <a:lvl7pPr marL="274193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7pPr>
              <a:lvl8pPr marL="319913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8pPr>
              <a:lvl9pPr marL="365633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503050405090304" pitchFamily="18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44000"/>
                </a:spcBef>
                <a:buClr>
                  <a:srgbClr val="217AA7"/>
                </a:buClr>
                <a:buSzPct val="76000"/>
                <a:buFont typeface="Wingdings" panose="05000000000000000000" pitchFamily="2" charset="2"/>
                <a:buChar char="n"/>
              </a:pPr>
              <a:endParaRPr lang="zh-TW" altLang="zh-TW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986" y="2255272"/>
            <a:ext cx="4889416" cy="35969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控制系統需要控制讀取的元件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200150" y="1600200"/>
            <a:ext cx="8395970" cy="4349750"/>
          </a:xfrm>
        </p:spPr>
        <p:txBody>
          <a:bodyPr/>
          <a:lstStyle/>
          <a:p>
            <a:r>
              <a:rPr lang="en-US" altLang="zh-TW" dirty="0"/>
              <a:t>Turbo Pump</a:t>
            </a:r>
            <a:endParaRPr lang="en-US" altLang="zh-TW" dirty="0"/>
          </a:p>
          <a:p>
            <a:r>
              <a:rPr lang="en-US" altLang="zh-TW" dirty="0"/>
              <a:t>Ion Pump/TSP</a:t>
            </a:r>
            <a:endParaRPr lang="en-US" altLang="zh-TW" dirty="0"/>
          </a:p>
          <a:p>
            <a:r>
              <a:rPr lang="en-US" altLang="zh-TW" dirty="0"/>
              <a:t>Primary Pump</a:t>
            </a:r>
            <a:endParaRPr lang="en-US" altLang="zh-TW" dirty="0"/>
          </a:p>
          <a:p>
            <a:r>
              <a:rPr lang="en-US" altLang="zh-TW" dirty="0"/>
              <a:t>Hi /Low Vacuum Gauges</a:t>
            </a:r>
            <a:endParaRPr lang="en-US" altLang="zh-TW" dirty="0"/>
          </a:p>
          <a:p>
            <a:r>
              <a:rPr lang="en-US" altLang="zh-TW" dirty="0"/>
              <a:t>Sensors ( Position, Temperature….)</a:t>
            </a:r>
            <a:endParaRPr lang="en-US" altLang="zh-TW" dirty="0"/>
          </a:p>
          <a:p>
            <a:r>
              <a:rPr lang="en-US" altLang="zh-TW" dirty="0"/>
              <a:t>……..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495097" y="1600200"/>
            <a:ext cx="5087303" cy="4349750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 </a:t>
            </a:r>
            <a:endParaRPr lang="en-US" altLang="zh-TW" dirty="0"/>
          </a:p>
          <a:p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軟體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562735" y="1863725"/>
            <a:ext cx="10019030" cy="4349750"/>
          </a:xfrm>
        </p:spPr>
        <p:txBody>
          <a:bodyPr/>
          <a:lstStyle/>
          <a:p>
            <a:r>
              <a:rPr lang="en-US" altLang="zh-TW" dirty="0"/>
              <a:t> </a:t>
            </a:r>
            <a:r>
              <a:rPr lang="en-US" altLang="zh-TW" dirty="0" err="1"/>
              <a:t>Window,UNIX,DOS</a:t>
            </a:r>
            <a:r>
              <a:rPr lang="en-US" altLang="zh-TW" dirty="0"/>
              <a:t>, LABVIEW…</a:t>
            </a:r>
            <a:endParaRPr lang="en-US" altLang="zh-TW" dirty="0"/>
          </a:p>
          <a:p>
            <a:r>
              <a:rPr lang="en-US" altLang="zh-TW" dirty="0"/>
              <a:t>AHA </a:t>
            </a:r>
            <a:r>
              <a:rPr lang="zh-TW" altLang="en-US" dirty="0"/>
              <a:t>採 </a:t>
            </a:r>
            <a:r>
              <a:rPr lang="en-US" altLang="zh-TW" dirty="0"/>
              <a:t>PLC</a:t>
            </a:r>
            <a:r>
              <a:rPr lang="zh-TW" altLang="en-US" dirty="0"/>
              <a:t> </a:t>
            </a:r>
            <a:r>
              <a:rPr lang="en-US" altLang="zh-TW" dirty="0"/>
              <a:t>+HMI</a:t>
            </a:r>
            <a:endParaRPr lang="en-US" altLang="zh-TW" dirty="0"/>
          </a:p>
          <a:p>
            <a:r>
              <a:rPr lang="en-US" altLang="zh-TW" dirty="0">
                <a:sym typeface="+mn-ea"/>
              </a:rPr>
              <a:t>AMAT/ Varian Implanter/ R&amp;D</a:t>
            </a:r>
            <a:endParaRPr lang="en-US" altLang="zh-TW" dirty="0"/>
          </a:p>
          <a:p>
            <a:r>
              <a:rPr lang="zh-TW" altLang="en-US" dirty="0">
                <a:sym typeface="+mn-ea"/>
              </a:rPr>
              <a:t>小型系統</a:t>
            </a:r>
            <a:r>
              <a:rPr lang="en-US" altLang="zh-TW" dirty="0">
                <a:sym typeface="+mn-ea"/>
              </a:rPr>
              <a:t>/</a:t>
            </a:r>
            <a:r>
              <a:rPr lang="zh-TW" altLang="en-US" dirty="0">
                <a:sym typeface="+mn-ea"/>
              </a:rPr>
              <a:t>遠端監控</a:t>
            </a:r>
            <a:r>
              <a:rPr lang="en-US" altLang="zh-TW" dirty="0">
                <a:sym typeface="+mn-ea"/>
              </a:rPr>
              <a:t>/Cost Saving</a:t>
            </a:r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AHA </a:t>
            </a:r>
            <a:r>
              <a:rPr lang="zh-TW" altLang="en-US" dirty="0"/>
              <a:t>五合一真空系統控制器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560195" y="1960245"/>
            <a:ext cx="10022058" cy="4351338"/>
          </a:xfrm>
        </p:spPr>
        <p:txBody>
          <a:bodyPr/>
          <a:lstStyle/>
          <a:p>
            <a:r>
              <a:rPr lang="en-US" altLang="zh-TW" dirty="0"/>
              <a:t>Ion pump</a:t>
            </a:r>
            <a:endParaRPr lang="en-US" altLang="zh-TW" dirty="0"/>
          </a:p>
          <a:p>
            <a:r>
              <a:rPr lang="en-US" altLang="zh-TW" dirty="0"/>
              <a:t>Turbo Pump</a:t>
            </a:r>
            <a:endParaRPr lang="en-US" altLang="zh-TW" dirty="0"/>
          </a:p>
          <a:p>
            <a:r>
              <a:rPr lang="en-US" altLang="zh-TW" dirty="0"/>
              <a:t>Roughing Pump</a:t>
            </a:r>
            <a:endParaRPr lang="en-US" altLang="zh-TW" dirty="0"/>
          </a:p>
          <a:p>
            <a:r>
              <a:rPr lang="en-US" altLang="zh-TW" dirty="0"/>
              <a:t>Vacuum Gauges</a:t>
            </a:r>
            <a:endParaRPr lang="en-US" altLang="zh-TW" dirty="0"/>
          </a:p>
          <a:p>
            <a:r>
              <a:rPr lang="en-US" altLang="zh-TW" dirty="0"/>
              <a:t>Valve Control</a:t>
            </a:r>
            <a:endParaRPr lang="en-US" altLang="zh-TW" dirty="0"/>
          </a:p>
          <a:p>
            <a:r>
              <a:rPr lang="en-US" altLang="zh-TW" dirty="0"/>
              <a:t>Other Control( Heater on/off, Power on/off)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894428" y="5424389"/>
            <a:ext cx="5181600" cy="887511"/>
          </a:xfrm>
        </p:spPr>
        <p:txBody>
          <a:bodyPr/>
          <a:lstStyle/>
          <a:p>
            <a:pPr marL="0" indent="0" algn="ctr"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日常_資料夾">
  <a:themeElements>
    <a:clrScheme name="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61A00"/>
      </a:accent4>
      <a:accent5>
        <a:srgbClr val="E3CAB8"/>
      </a:accent5>
      <a:accent6>
        <a:srgbClr val="B82D2D"/>
      </a:accent6>
      <a:hlink>
        <a:srgbClr val="9A7F32"/>
      </a:hlink>
      <a:folHlink>
        <a:srgbClr val="ECA07A"/>
      </a:folHlink>
    </a:clrScheme>
    <a:fontScheme name="">
      <a:majorFont>
        <a:latin typeface="Times New Roman"/>
        <a:ea typeface="华文行楷"/>
        <a:cs typeface=""/>
      </a:majorFont>
      <a:minorFont>
        <a:latin typeface="Times New Roman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61A00"/>
        </a:accent4>
        <a:accent5>
          <a:srgbClr val="E3CAB8"/>
        </a:accent5>
        <a:accent6>
          <a:srgbClr val="B8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61A00"/>
        </a:accent4>
        <a:accent5>
          <a:srgbClr val="E3CAB8"/>
        </a:accent5>
        <a:accent6>
          <a:srgbClr val="B8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989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3855</Words>
  <Application>WPS Writer</Application>
  <PresentationFormat>寬螢幕</PresentationFormat>
  <Paragraphs>811</Paragraphs>
  <Slides>26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新細明體</vt:lpstr>
      <vt:lpstr>Wingdings</vt:lpstr>
      <vt:lpstr>Times New Roman</vt:lpstr>
      <vt:lpstr>SimSun</vt:lpstr>
      <vt:lpstr>汉仪书宋二KW</vt:lpstr>
      <vt:lpstr>新細明體</vt:lpstr>
      <vt:lpstr>宋体-繁</vt:lpstr>
      <vt:lpstr>Book Antiqua</vt:lpstr>
      <vt:lpstr>Symbol</vt:lpstr>
      <vt:lpstr>Calibri</vt:lpstr>
      <vt:lpstr>Helvetica Neue</vt:lpstr>
      <vt:lpstr>华文行楷</vt:lpstr>
      <vt:lpstr>行楷-简</vt:lpstr>
      <vt:lpstr>SimSun</vt:lpstr>
      <vt:lpstr>隶书</vt:lpstr>
      <vt:lpstr>报隶-简</vt:lpstr>
      <vt:lpstr>微软雅黑</vt:lpstr>
      <vt:lpstr>汉仪旗黑</vt:lpstr>
      <vt:lpstr>Arial Unicode MS</vt:lpstr>
      <vt:lpstr>苹方-简</vt:lpstr>
      <vt:lpstr>Kingsoft Sign</vt:lpstr>
      <vt:lpstr>日常_資料夾</vt:lpstr>
      <vt:lpstr>真空腔體系統的設計、控制與操作</vt:lpstr>
      <vt:lpstr>真空系統的建置，須考量如下</vt:lpstr>
      <vt:lpstr>真空系統含那些主要項目及操作方式</vt:lpstr>
      <vt:lpstr>Chamber</vt:lpstr>
      <vt:lpstr>PowerPoint 演示文稿</vt:lpstr>
      <vt:lpstr>本公司及母公司的相關範例</vt:lpstr>
      <vt:lpstr>本公司及母公司的相關範例</vt:lpstr>
      <vt:lpstr>Vacuum Levels</vt:lpstr>
      <vt:lpstr>Vacuum Pumps</vt:lpstr>
      <vt:lpstr>如何選擇幫浦</vt:lpstr>
      <vt:lpstr>CRYOPUMPING BASICS: Operation - Cryoadsorption</vt:lpstr>
      <vt:lpstr>GAS LOAD and Pump througtput</vt:lpstr>
      <vt:lpstr>選擇Valves</vt:lpstr>
      <vt:lpstr>選擇真空計</vt:lpstr>
      <vt:lpstr>Types of Vacuum Gauges</vt:lpstr>
      <vt:lpstr>Types of Vacuum Gauges (cont.)</vt:lpstr>
      <vt:lpstr>PowerPoint 演示文稿</vt:lpstr>
      <vt:lpstr>決定真空行程</vt:lpstr>
      <vt:lpstr>範例一簡單版 :Leak Detectors Valves Logistics </vt:lpstr>
      <vt:lpstr>範例二複雜版 (母公司範例)</vt:lpstr>
      <vt:lpstr>CTI-CRYOGENICS Compressor won’t run</vt:lpstr>
      <vt:lpstr>紀錄</vt:lpstr>
      <vt:lpstr>Endura® SL System Layout</vt:lpstr>
      <vt:lpstr>控制系統需要控制讀取的元件</vt:lpstr>
      <vt:lpstr>軟體</vt:lpstr>
      <vt:lpstr>AHA 五合一真空系統控制器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真空腔體自動系統的設計、控制與操作</dc:title>
  <dc:creator>ted chen</dc:creator>
  <cp:lastModifiedBy>tiara</cp:lastModifiedBy>
  <cp:revision>42</cp:revision>
  <dcterms:created xsi:type="dcterms:W3CDTF">2021-06-08T10:41:49Z</dcterms:created>
  <dcterms:modified xsi:type="dcterms:W3CDTF">2021-06-08T10:41:49Z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1028-3.6.0.5672</vt:lpwstr>
  </property>
</Properties>
</file>