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3" r:id="rId2"/>
    <p:sldId id="274" r:id="rId3"/>
    <p:sldId id="307" r:id="rId4"/>
    <p:sldId id="275" r:id="rId5"/>
    <p:sldId id="277" r:id="rId6"/>
    <p:sldId id="276" r:id="rId7"/>
    <p:sldId id="278" r:id="rId8"/>
    <p:sldId id="279" r:id="rId9"/>
    <p:sldId id="280" r:id="rId10"/>
    <p:sldId id="301" r:id="rId11"/>
    <p:sldId id="292" r:id="rId12"/>
    <p:sldId id="281" r:id="rId13"/>
    <p:sldId id="315" r:id="rId14"/>
    <p:sldId id="302" r:id="rId15"/>
    <p:sldId id="282" r:id="rId16"/>
    <p:sldId id="320" r:id="rId17"/>
    <p:sldId id="283" r:id="rId18"/>
    <p:sldId id="290" r:id="rId19"/>
    <p:sldId id="321" r:id="rId20"/>
    <p:sldId id="289" r:id="rId21"/>
    <p:sldId id="295" r:id="rId22"/>
    <p:sldId id="314" r:id="rId23"/>
    <p:sldId id="317" r:id="rId24"/>
    <p:sldId id="303" r:id="rId25"/>
    <p:sldId id="284" r:id="rId26"/>
    <p:sldId id="296" r:id="rId27"/>
    <p:sldId id="293" r:id="rId28"/>
    <p:sldId id="313" r:id="rId29"/>
    <p:sldId id="287" r:id="rId30"/>
    <p:sldId id="308" r:id="rId31"/>
    <p:sldId id="324" r:id="rId32"/>
    <p:sldId id="285" r:id="rId33"/>
    <p:sldId id="322" r:id="rId34"/>
    <p:sldId id="297" r:id="rId35"/>
    <p:sldId id="294" r:id="rId36"/>
    <p:sldId id="310" r:id="rId37"/>
    <p:sldId id="306" r:id="rId38"/>
    <p:sldId id="286" r:id="rId39"/>
    <p:sldId id="309" r:id="rId40"/>
    <p:sldId id="291" r:id="rId41"/>
    <p:sldId id="304" r:id="rId42"/>
    <p:sldId id="305" r:id="rId43"/>
    <p:sldId id="319" r:id="rId44"/>
    <p:sldId id="300" r:id="rId45"/>
    <p:sldId id="299" r:id="rId46"/>
    <p:sldId id="288" r:id="rId47"/>
  </p:sldIdLst>
  <p:sldSz cx="9906000" cy="6858000" type="A4"/>
  <p:notesSz cx="6888163" cy="100203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CCFF"/>
    <a:srgbClr val="FF6600"/>
    <a:srgbClr val="CC66FF"/>
    <a:srgbClr val="9933FF"/>
    <a:srgbClr val="00CC00"/>
    <a:srgbClr val="FD330B"/>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350" y="-11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ea typeface="新細明體" pitchFamily="18" charset="-120"/>
              </a:defRPr>
            </a:lvl1pPr>
          </a:lstStyle>
          <a:p>
            <a:pPr>
              <a:defRPr/>
            </a:pPr>
            <a:fld id="{E551C8A2-24C3-476C-ACB4-AC491ED12FCB}" type="datetimeFigureOut">
              <a:rPr lang="zh-TW" altLang="en-US"/>
              <a:pPr>
                <a:defRPr/>
              </a:pPr>
              <a:t>2018/7/3</a:t>
            </a:fld>
            <a:endParaRPr lang="zh-TW" altLang="en-US"/>
          </a:p>
        </p:txBody>
      </p:sp>
      <p:sp>
        <p:nvSpPr>
          <p:cNvPr id="4" name="投影片圖像版面配置區 3"/>
          <p:cNvSpPr>
            <a:spLocks noGrp="1" noRot="1" noChangeAspect="1"/>
          </p:cNvSpPr>
          <p:nvPr>
            <p:ph type="sldImg" idx="2"/>
          </p:nvPr>
        </p:nvSpPr>
        <p:spPr>
          <a:xfrm>
            <a:off x="730250" y="750888"/>
            <a:ext cx="5427663" cy="3757612"/>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8975" y="4759325"/>
            <a:ext cx="5510213" cy="4510088"/>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ea typeface="新細明體" pitchFamily="18" charset="-120"/>
              </a:defRPr>
            </a:lvl1pPr>
          </a:lstStyle>
          <a:p>
            <a:pPr>
              <a:defRPr/>
            </a:pPr>
            <a:fld id="{4A84B528-2726-40B8-987E-5A8F7586CA1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A0D89F3-A159-4AFD-BDC1-B3A4B34A8132}"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BB83323-BA76-4C3A-B85A-AAFEF3E759FE}"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8"/>
            <a:ext cx="22288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00" y="274638"/>
            <a:ext cx="653415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1FA3477-8678-4FC3-9F9F-BE39C1733F6D}"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28BF5F3-903F-4BBA-84F3-990DA1EABC05}"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534908C-9C06-404F-BF2C-585615E5FD46}"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79DBB34-DC86-470C-B467-DFC5053A7138}"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93082AB2-C84D-4603-9001-733D78A7772E}"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8CEC2368-E2BC-4295-8397-EF7258B8E4E5}"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C36229B9-8DEC-4899-A7C8-368298B71DA8}"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37A109B-F38A-45CE-A6C4-6B0FE69A8F0E}"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0100038-FFFE-4F47-A2F0-C021E6DF347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pPr>
              <a:defRPr/>
            </a:pPr>
            <a:fld id="{AF47BDAE-FCDA-4228-BF80-B6ACE348465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title"/>
          </p:nvPr>
        </p:nvSpPr>
        <p:spPr>
          <a:xfrm>
            <a:off x="488950" y="476250"/>
            <a:ext cx="8928100" cy="1944688"/>
          </a:xfrm>
        </p:spPr>
        <p:txBody>
          <a:bodyPr/>
          <a:lstStyle/>
          <a:p>
            <a:pPr eaLnBrk="1" hangingPunct="1"/>
            <a:r>
              <a:rPr lang="zh-TW" altLang="en-US" sz="5000" b="1" smtClean="0">
                <a:solidFill>
                  <a:srgbClr val="9933FF"/>
                </a:solidFill>
              </a:rPr>
              <a:t>＊本公司各品牌介紹＊</a:t>
            </a:r>
            <a:r>
              <a:rPr lang="zh-TW" altLang="en-US" sz="4600" b="1" smtClean="0">
                <a:solidFill>
                  <a:srgbClr val="9933FF"/>
                </a:solidFill>
              </a:rPr>
              <a:t/>
            </a:r>
            <a:br>
              <a:rPr lang="zh-TW" altLang="en-US" sz="4600" b="1" smtClean="0">
                <a:solidFill>
                  <a:srgbClr val="9933FF"/>
                </a:solidFill>
              </a:rPr>
            </a:br>
            <a:endParaRPr lang="zh-TW" altLang="en-US" sz="4600" b="1" smtClean="0">
              <a:solidFill>
                <a:srgbClr val="9933FF"/>
              </a:solidFill>
            </a:endParaRPr>
          </a:p>
        </p:txBody>
      </p:sp>
      <p:sp>
        <p:nvSpPr>
          <p:cNvPr id="19459" name="Rectangle 12"/>
          <p:cNvSpPr>
            <a:spLocks noGrp="1" noChangeArrowheads="1"/>
          </p:cNvSpPr>
          <p:nvPr>
            <p:ph type="body" idx="1"/>
          </p:nvPr>
        </p:nvSpPr>
        <p:spPr>
          <a:xfrm>
            <a:off x="200025" y="1916113"/>
            <a:ext cx="9705975" cy="4210050"/>
          </a:xfrm>
        </p:spPr>
        <p:txBody>
          <a:bodyPr/>
          <a:lstStyle/>
          <a:p>
            <a:pPr eaLnBrk="1" hangingPunct="1"/>
            <a:r>
              <a:rPr lang="zh-TW" altLang="en-US" sz="4600" b="1" smtClean="0">
                <a:solidFill>
                  <a:srgbClr val="FF00FF"/>
                </a:solidFill>
              </a:rPr>
              <a:t>英國 家之堡名床 </a:t>
            </a:r>
            <a:r>
              <a:rPr lang="en-US" altLang="zh-TW" sz="4400" b="1" smtClean="0">
                <a:solidFill>
                  <a:srgbClr val="FF00FF"/>
                </a:solidFill>
              </a:rPr>
              <a:t>Family  Mattress </a:t>
            </a:r>
          </a:p>
          <a:p>
            <a:pPr eaLnBrk="1" hangingPunct="1"/>
            <a:r>
              <a:rPr lang="zh-TW" altLang="en-US" sz="4400" b="1" smtClean="0">
                <a:solidFill>
                  <a:srgbClr val="FF00FF"/>
                </a:solidFill>
              </a:rPr>
              <a:t>美國 拉絲提斯名床 </a:t>
            </a:r>
            <a:r>
              <a:rPr lang="en-US" altLang="zh-TW" sz="4400" b="1" smtClean="0">
                <a:solidFill>
                  <a:srgbClr val="FF00FF"/>
                </a:solidFill>
              </a:rPr>
              <a:t>Lastiss </a:t>
            </a:r>
            <a:r>
              <a:rPr lang="en-US" altLang="zh-TW" sz="4000" b="1" smtClean="0">
                <a:solidFill>
                  <a:srgbClr val="FF00FF"/>
                </a:solidFill>
              </a:rPr>
              <a:t>Mattress</a:t>
            </a:r>
            <a:endParaRPr lang="en-US" altLang="zh-TW" sz="4400" b="1" smtClean="0">
              <a:solidFill>
                <a:srgbClr val="FF00FF"/>
              </a:solidFill>
            </a:endParaRPr>
          </a:p>
          <a:p>
            <a:pPr eaLnBrk="1" hangingPunct="1"/>
            <a:r>
              <a:rPr lang="zh-TW" altLang="en-US" sz="4400" b="1" smtClean="0">
                <a:solidFill>
                  <a:srgbClr val="FF00FF"/>
                </a:solidFill>
              </a:rPr>
              <a:t>美國 紐約客名床 </a:t>
            </a:r>
            <a:r>
              <a:rPr lang="en-US" altLang="zh-TW" sz="4000" b="1" smtClean="0">
                <a:solidFill>
                  <a:srgbClr val="FF00FF"/>
                </a:solidFill>
              </a:rPr>
              <a:t>NewYorker Mattress</a:t>
            </a:r>
          </a:p>
          <a:p>
            <a:pPr eaLnBrk="1" hangingPunct="1"/>
            <a:r>
              <a:rPr lang="zh-TW" altLang="en-US" sz="4400" b="1" smtClean="0">
                <a:solidFill>
                  <a:srgbClr val="FF00FF"/>
                </a:solidFill>
              </a:rPr>
              <a:t>德國</a:t>
            </a:r>
            <a:r>
              <a:rPr lang="zh-TW" altLang="en-US" sz="4000" b="1" smtClean="0">
                <a:solidFill>
                  <a:srgbClr val="FF00FF"/>
                </a:solidFill>
              </a:rPr>
              <a:t> </a:t>
            </a:r>
            <a:r>
              <a:rPr lang="zh-TW" altLang="en-US" sz="4400" b="1" smtClean="0">
                <a:solidFill>
                  <a:srgbClr val="FF00FF"/>
                </a:solidFill>
              </a:rPr>
              <a:t>亞可諾名床 </a:t>
            </a:r>
            <a:r>
              <a:rPr lang="en-US" altLang="zh-TW" sz="4400" b="1" smtClean="0">
                <a:solidFill>
                  <a:srgbClr val="FF00FF"/>
                </a:solidFill>
              </a:rPr>
              <a:t>AGRO Mattress</a:t>
            </a:r>
          </a:p>
          <a:p>
            <a:pPr eaLnBrk="1" hangingPunct="1"/>
            <a:r>
              <a:rPr lang="zh-TW" altLang="en-US" sz="4400" b="1" smtClean="0">
                <a:solidFill>
                  <a:srgbClr val="FF00FF"/>
                </a:solidFill>
              </a:rPr>
              <a:t>台灣 太子床墊 </a:t>
            </a:r>
            <a:r>
              <a:rPr lang="en-US" altLang="zh-TW" sz="4400" b="1" smtClean="0">
                <a:solidFill>
                  <a:srgbClr val="FF00FF"/>
                </a:solidFill>
              </a:rPr>
              <a:t>Prince Mattress</a:t>
            </a:r>
          </a:p>
          <a:p>
            <a:pPr eaLnBrk="1" hangingPunct="1"/>
            <a:endParaRPr lang="en-US" altLang="zh-TW" sz="4000" b="1" smtClean="0"/>
          </a:p>
          <a:p>
            <a:pPr eaLnBrk="1" hangingPunct="1">
              <a:buFontTx/>
              <a:buNone/>
            </a:pPr>
            <a:endParaRPr lang="en-US" altLang="zh-TW" sz="4000" b="1"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pPr eaLnBrk="1" hangingPunct="1"/>
            <a:r>
              <a:rPr lang="zh-TW" altLang="en-US" sz="6600" b="1" smtClean="0">
                <a:solidFill>
                  <a:srgbClr val="FF00FF"/>
                </a:solidFill>
              </a:rPr>
              <a:t>上等 網眼硬式護背</a:t>
            </a:r>
          </a:p>
        </p:txBody>
      </p:sp>
      <p:pic>
        <p:nvPicPr>
          <p:cNvPr id="29699" name="圖片 2" descr="IMG_3623.JPG"/>
          <p:cNvPicPr>
            <a:picLocks noChangeAspect="1"/>
          </p:cNvPicPr>
          <p:nvPr/>
        </p:nvPicPr>
        <p:blipFill>
          <a:blip r:embed="rId2" cstate="email"/>
          <a:srcRect/>
          <a:stretch>
            <a:fillRect/>
          </a:stretch>
        </p:blipFill>
        <p:spPr bwMode="auto">
          <a:xfrm>
            <a:off x="381000" y="1643063"/>
            <a:ext cx="5929313" cy="4929187"/>
          </a:xfrm>
          <a:prstGeom prst="rect">
            <a:avLst/>
          </a:prstGeom>
          <a:noFill/>
          <a:ln w="9525">
            <a:noFill/>
            <a:miter lim="800000"/>
            <a:headEnd/>
            <a:tailEnd/>
          </a:ln>
        </p:spPr>
      </p:pic>
      <p:sp>
        <p:nvSpPr>
          <p:cNvPr id="29700" name="文字方塊 4"/>
          <p:cNvSpPr txBox="1">
            <a:spLocks noChangeArrowheads="1"/>
          </p:cNvSpPr>
          <p:nvPr/>
        </p:nvSpPr>
        <p:spPr bwMode="auto">
          <a:xfrm>
            <a:off x="6453188" y="1571625"/>
            <a:ext cx="3286125" cy="5478463"/>
          </a:xfrm>
          <a:prstGeom prst="rect">
            <a:avLst/>
          </a:prstGeom>
          <a:noFill/>
          <a:ln w="9525">
            <a:noFill/>
            <a:miter lim="800000"/>
            <a:headEnd/>
            <a:tailEnd/>
          </a:ln>
        </p:spPr>
        <p:txBody>
          <a:bodyPr>
            <a:spAutoFit/>
          </a:bodyPr>
          <a:lstStyle/>
          <a:p>
            <a:pPr>
              <a:buFont typeface="Wingdings" pitchFamily="2" charset="2"/>
              <a:buChar char="n"/>
            </a:pPr>
            <a:r>
              <a:rPr lang="zh-TW" altLang="en-US" sz="2900" b="1">
                <a:solidFill>
                  <a:srgbClr val="00CCFF"/>
                </a:solidFill>
              </a:rPr>
              <a:t>表布採用竹炭銀緹花布</a:t>
            </a:r>
            <a:r>
              <a:rPr lang="en-US" altLang="zh-TW" sz="2900" b="1">
                <a:solidFill>
                  <a:srgbClr val="00CCFF"/>
                </a:solidFill>
              </a:rPr>
              <a:t>,</a:t>
            </a:r>
            <a:r>
              <a:rPr lang="zh-TW" altLang="en-US" sz="2900" b="1">
                <a:solidFill>
                  <a:srgbClr val="00CCFF"/>
                </a:solidFill>
              </a:rPr>
              <a:t>有促進血液循環與除濕除臭功能</a:t>
            </a:r>
            <a:endParaRPr lang="en-US" altLang="zh-TW" sz="2900" b="1">
              <a:solidFill>
                <a:srgbClr val="00CCFF"/>
              </a:solidFill>
            </a:endParaRPr>
          </a:p>
          <a:p>
            <a:pPr>
              <a:buFont typeface="Wingdings" pitchFamily="2" charset="2"/>
              <a:buChar char="n"/>
            </a:pPr>
            <a:r>
              <a:rPr lang="zh-TW" altLang="en-US" sz="2900" b="1">
                <a:solidFill>
                  <a:srgbClr val="00CC00"/>
                </a:solidFill>
              </a:rPr>
              <a:t>彈簧採用</a:t>
            </a:r>
            <a:r>
              <a:rPr lang="en-US" altLang="zh-TW" sz="2900" b="1">
                <a:solidFill>
                  <a:srgbClr val="00CC00"/>
                </a:solidFill>
              </a:rPr>
              <a:t>2.5mm</a:t>
            </a:r>
            <a:r>
              <a:rPr lang="zh-TW" altLang="en-US" sz="2900" b="1">
                <a:solidFill>
                  <a:srgbClr val="00CC00"/>
                </a:solidFill>
              </a:rPr>
              <a:t>硬式護背彈簧</a:t>
            </a:r>
            <a:r>
              <a:rPr lang="en-US" altLang="zh-TW" sz="2900" b="1">
                <a:solidFill>
                  <a:srgbClr val="00CC00"/>
                </a:solidFill>
              </a:rPr>
              <a:t>,</a:t>
            </a:r>
            <a:r>
              <a:rPr lang="zh-TW" altLang="en-US" sz="2900" b="1">
                <a:solidFill>
                  <a:srgbClr val="00CC00"/>
                </a:solidFill>
              </a:rPr>
              <a:t>四周再以</a:t>
            </a:r>
            <a:r>
              <a:rPr lang="en-US" altLang="zh-TW" sz="2900" b="1">
                <a:solidFill>
                  <a:srgbClr val="00CC00"/>
                </a:solidFill>
              </a:rPr>
              <a:t>3.9mm</a:t>
            </a:r>
            <a:r>
              <a:rPr lang="zh-TW" altLang="en-US" sz="2900" b="1">
                <a:solidFill>
                  <a:srgbClr val="00CC00"/>
                </a:solidFill>
              </a:rPr>
              <a:t>邊框加強</a:t>
            </a:r>
            <a:endParaRPr lang="en-US" altLang="zh-TW" sz="2900" b="1">
              <a:solidFill>
                <a:srgbClr val="00CC00"/>
              </a:solidFill>
            </a:endParaRPr>
          </a:p>
          <a:p>
            <a:pPr>
              <a:buFont typeface="Wingdings" pitchFamily="2" charset="2"/>
              <a:buChar char="n"/>
            </a:pPr>
            <a:r>
              <a:rPr lang="zh-TW" altLang="en-US" sz="2900" b="1">
                <a:solidFill>
                  <a:srgbClr val="9933FF"/>
                </a:solidFill>
              </a:rPr>
              <a:t>利用四周</a:t>
            </a:r>
            <a:r>
              <a:rPr lang="en-US" altLang="zh-TW" sz="2900" b="1">
                <a:solidFill>
                  <a:srgbClr val="9933FF"/>
                </a:solidFill>
              </a:rPr>
              <a:t>3D</a:t>
            </a:r>
            <a:r>
              <a:rPr lang="zh-TW" altLang="en-US" sz="2900" b="1">
                <a:solidFill>
                  <a:srgbClr val="9933FF"/>
                </a:solidFill>
              </a:rPr>
              <a:t>立體網眼散熱</a:t>
            </a:r>
            <a:r>
              <a:rPr lang="en-US" altLang="zh-TW" sz="2900" b="1">
                <a:solidFill>
                  <a:srgbClr val="9933FF"/>
                </a:solidFill>
              </a:rPr>
              <a:t>,</a:t>
            </a:r>
            <a:r>
              <a:rPr lang="zh-TW" altLang="en-US" sz="2900" b="1">
                <a:solidFill>
                  <a:srgbClr val="9933FF"/>
                </a:solidFill>
              </a:rPr>
              <a:t>減少睡眠時所產生的悶熱</a:t>
            </a:r>
            <a:r>
              <a:rPr lang="zh-TW" altLang="en-US" sz="2900"/>
              <a:t>  </a:t>
            </a:r>
            <a:r>
              <a:rPr lang="en-US" altLang="zh-TW" sz="1000"/>
              <a:t>38B</a:t>
            </a:r>
          </a:p>
          <a:p>
            <a:endParaRPr lang="zh-TW" altLang="en-US" sz="3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560388" y="188913"/>
            <a:ext cx="8915400" cy="1143000"/>
          </a:xfrm>
        </p:spPr>
        <p:txBody>
          <a:bodyPr/>
          <a:lstStyle/>
          <a:p>
            <a:pPr eaLnBrk="1" hangingPunct="1"/>
            <a:r>
              <a:rPr lang="zh-TW" altLang="en-US" sz="6700" b="1" smtClean="0">
                <a:solidFill>
                  <a:srgbClr val="FF00FF"/>
                </a:solidFill>
              </a:rPr>
              <a:t>舒眠獨立三層</a:t>
            </a:r>
          </a:p>
        </p:txBody>
      </p:sp>
      <p:pic>
        <p:nvPicPr>
          <p:cNvPr id="30723" name="Picture 5"/>
          <p:cNvPicPr>
            <a:picLocks noChangeAspect="1" noChangeArrowheads="1"/>
          </p:cNvPicPr>
          <p:nvPr/>
        </p:nvPicPr>
        <p:blipFill>
          <a:blip r:embed="rId2" cstate="email"/>
          <a:srcRect/>
          <a:stretch>
            <a:fillRect/>
          </a:stretch>
        </p:blipFill>
        <p:spPr bwMode="auto">
          <a:xfrm>
            <a:off x="415925" y="1412875"/>
            <a:ext cx="4610100" cy="5165725"/>
          </a:xfrm>
          <a:prstGeom prst="rect">
            <a:avLst/>
          </a:prstGeom>
          <a:noFill/>
          <a:ln w="9525">
            <a:noFill/>
            <a:miter lim="800000"/>
            <a:headEnd/>
            <a:tailEnd/>
          </a:ln>
        </p:spPr>
      </p:pic>
      <p:sp>
        <p:nvSpPr>
          <p:cNvPr id="30724" name="Text Box 6"/>
          <p:cNvSpPr txBox="1">
            <a:spLocks noChangeArrowheads="1"/>
          </p:cNvSpPr>
          <p:nvPr/>
        </p:nvSpPr>
        <p:spPr bwMode="auto">
          <a:xfrm>
            <a:off x="5026025" y="1628775"/>
            <a:ext cx="4679950" cy="366713"/>
          </a:xfrm>
          <a:prstGeom prst="rect">
            <a:avLst/>
          </a:prstGeom>
          <a:noFill/>
          <a:ln w="9525">
            <a:noFill/>
            <a:miter lim="800000"/>
            <a:headEnd/>
            <a:tailEnd/>
          </a:ln>
        </p:spPr>
        <p:txBody>
          <a:bodyPr>
            <a:spAutoFit/>
          </a:bodyPr>
          <a:lstStyle/>
          <a:p>
            <a:pPr>
              <a:spcBef>
                <a:spcPct val="50000"/>
              </a:spcBef>
            </a:pPr>
            <a:endParaRPr lang="zh-TW" altLang="zh-TW"/>
          </a:p>
        </p:txBody>
      </p:sp>
      <p:sp>
        <p:nvSpPr>
          <p:cNvPr id="30725" name="Text Box 7"/>
          <p:cNvSpPr txBox="1">
            <a:spLocks noChangeArrowheads="1"/>
          </p:cNvSpPr>
          <p:nvPr/>
        </p:nvSpPr>
        <p:spPr bwMode="auto">
          <a:xfrm>
            <a:off x="4953000" y="1484313"/>
            <a:ext cx="4752975" cy="366712"/>
          </a:xfrm>
          <a:prstGeom prst="rect">
            <a:avLst/>
          </a:prstGeom>
          <a:noFill/>
          <a:ln w="9525">
            <a:noFill/>
            <a:miter lim="800000"/>
            <a:headEnd/>
            <a:tailEnd/>
          </a:ln>
        </p:spPr>
        <p:txBody>
          <a:bodyPr>
            <a:spAutoFit/>
          </a:bodyPr>
          <a:lstStyle/>
          <a:p>
            <a:pPr>
              <a:spcBef>
                <a:spcPct val="50000"/>
              </a:spcBef>
            </a:pPr>
            <a:endParaRPr lang="zh-TW" altLang="zh-TW"/>
          </a:p>
        </p:txBody>
      </p:sp>
      <p:sp>
        <p:nvSpPr>
          <p:cNvPr id="30726" name="Text Box 8"/>
          <p:cNvSpPr txBox="1">
            <a:spLocks noChangeArrowheads="1"/>
          </p:cNvSpPr>
          <p:nvPr/>
        </p:nvSpPr>
        <p:spPr bwMode="auto">
          <a:xfrm>
            <a:off x="5097463" y="1484313"/>
            <a:ext cx="4808537" cy="579437"/>
          </a:xfrm>
          <a:prstGeom prst="rect">
            <a:avLst/>
          </a:prstGeom>
          <a:noFill/>
          <a:ln w="9525">
            <a:noFill/>
            <a:miter lim="800000"/>
            <a:headEnd/>
            <a:tailEnd/>
          </a:ln>
        </p:spPr>
        <p:txBody>
          <a:bodyPr>
            <a:spAutoFit/>
          </a:bodyPr>
          <a:lstStyle/>
          <a:p>
            <a:pPr>
              <a:spcBef>
                <a:spcPct val="50000"/>
              </a:spcBef>
            </a:pPr>
            <a:endParaRPr lang="zh-TW" altLang="zh-TW" sz="3200" b="1"/>
          </a:p>
        </p:txBody>
      </p:sp>
      <p:sp>
        <p:nvSpPr>
          <p:cNvPr id="30727" name="Text Box 9"/>
          <p:cNvSpPr txBox="1">
            <a:spLocks noChangeArrowheads="1"/>
          </p:cNvSpPr>
          <p:nvPr/>
        </p:nvSpPr>
        <p:spPr bwMode="auto">
          <a:xfrm>
            <a:off x="5080000" y="1268413"/>
            <a:ext cx="4826000" cy="5568950"/>
          </a:xfrm>
          <a:prstGeom prst="rect">
            <a:avLst/>
          </a:prstGeom>
          <a:noFill/>
          <a:ln w="9525">
            <a:noFill/>
            <a:miter lim="800000"/>
            <a:headEnd/>
            <a:tailEnd/>
          </a:ln>
        </p:spPr>
        <p:txBody>
          <a:bodyPr>
            <a:spAutoFit/>
          </a:bodyPr>
          <a:lstStyle/>
          <a:p>
            <a:pPr>
              <a:spcBef>
                <a:spcPct val="50000"/>
              </a:spcBef>
            </a:pPr>
            <a:r>
              <a:rPr lang="en-US" altLang="zh-TW" sz="2400" b="1">
                <a:solidFill>
                  <a:srgbClr val="00CCFF"/>
                </a:solidFill>
              </a:rPr>
              <a:t>◆</a:t>
            </a:r>
            <a:r>
              <a:rPr lang="zh-TW" altLang="en-US" sz="2400" b="1">
                <a:solidFill>
                  <a:srgbClr val="00CCFF"/>
                </a:solidFill>
              </a:rPr>
              <a:t>進口緹花布，具有緹花布耐磨、舒適透氣的功效</a:t>
            </a:r>
            <a:br>
              <a:rPr lang="zh-TW" altLang="en-US" sz="2400" b="1">
                <a:solidFill>
                  <a:srgbClr val="00CCFF"/>
                </a:solidFill>
              </a:rPr>
            </a:br>
            <a:r>
              <a:rPr lang="zh-TW" altLang="en-US" sz="2400" b="1">
                <a:solidFill>
                  <a:srgbClr val="00CC00"/>
                </a:solidFill>
              </a:rPr>
              <a:t>◆表布具備防蹣抗菌效果，讓你睡的健康，睡的安心</a:t>
            </a:r>
            <a:br>
              <a:rPr lang="zh-TW" altLang="en-US" sz="2400" b="1">
                <a:solidFill>
                  <a:srgbClr val="00CC00"/>
                </a:solidFill>
              </a:rPr>
            </a:br>
            <a:r>
              <a:rPr lang="zh-TW" altLang="en-US" sz="2400" b="1">
                <a:solidFill>
                  <a:srgbClr val="FF9900"/>
                </a:solidFill>
              </a:rPr>
              <a:t>◆乾爽透氣絲棉層－具有吸濕性強、彈性</a:t>
            </a:r>
            <a:r>
              <a:rPr lang="zh-TW" altLang="en-US" sz="2300" b="1">
                <a:solidFill>
                  <a:srgbClr val="FF9900"/>
                </a:solidFill>
              </a:rPr>
              <a:t>良好</a:t>
            </a:r>
            <a:r>
              <a:rPr lang="zh-TW" altLang="en-US" sz="2400" b="1">
                <a:solidFill>
                  <a:srgbClr val="FF9900"/>
                </a:solidFill>
              </a:rPr>
              <a:t>、材質柔細的特性，使用於床墊內材，能提昇床墊的整體舒適度，並能隨著季節調節體溫，冬暖夏涼，是床墊中材質的最高等級</a:t>
            </a:r>
            <a:r>
              <a:rPr lang="zh-TW" altLang="en-US" sz="2400" b="1"/>
              <a:t/>
            </a:r>
            <a:br>
              <a:rPr lang="zh-TW" altLang="en-US" sz="2400" b="1"/>
            </a:br>
            <a:r>
              <a:rPr lang="zh-TW" altLang="en-US" sz="2400" b="1">
                <a:solidFill>
                  <a:srgbClr val="9933FF"/>
                </a:solidFill>
              </a:rPr>
              <a:t>◆高碳鋼獨立筒－能減低人體壓力，可完全服貼人體的曲線，讓您擁有舒適的睡眠品質，此床墊獨立筒經過 高溫純火煉製而成，張力與支橕力，再提升 </a:t>
            </a:r>
            <a:r>
              <a:rPr lang="en-US" altLang="zh-TW" sz="2400" b="1">
                <a:solidFill>
                  <a:srgbClr val="9933FF"/>
                </a:solidFill>
              </a:rPr>
              <a:t>7% !              </a:t>
            </a:r>
            <a:r>
              <a:rPr lang="en-US" altLang="zh-TW" sz="1000" b="1"/>
              <a:t>38A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15925" y="260350"/>
            <a:ext cx="8915400" cy="1143000"/>
          </a:xfrm>
        </p:spPr>
        <p:txBody>
          <a:bodyPr/>
          <a:lstStyle/>
          <a:p>
            <a:pPr eaLnBrk="1" hangingPunct="1"/>
            <a:r>
              <a:rPr lang="zh-TW" altLang="en-US" sz="6700" b="1" smtClean="0">
                <a:solidFill>
                  <a:srgbClr val="FF00FF"/>
                </a:solidFill>
              </a:rPr>
              <a:t>德國</a:t>
            </a:r>
            <a:r>
              <a:rPr lang="en-US" altLang="zh-TW" sz="6700" b="1" smtClean="0">
                <a:solidFill>
                  <a:srgbClr val="FF00FF"/>
                </a:solidFill>
              </a:rPr>
              <a:t>AGRO  QB</a:t>
            </a:r>
            <a:r>
              <a:rPr lang="zh-TW" altLang="en-US" sz="6700" b="1" smtClean="0">
                <a:solidFill>
                  <a:srgbClr val="FF00FF"/>
                </a:solidFill>
              </a:rPr>
              <a:t>二線</a:t>
            </a:r>
            <a:r>
              <a:rPr lang="zh-TW" altLang="en-US" smtClean="0"/>
              <a:t> </a:t>
            </a:r>
          </a:p>
        </p:txBody>
      </p:sp>
      <p:pic>
        <p:nvPicPr>
          <p:cNvPr id="31747" name="Picture 5" descr="IMG_0295"/>
          <p:cNvPicPr>
            <a:picLocks noChangeAspect="1" noChangeArrowheads="1"/>
          </p:cNvPicPr>
          <p:nvPr/>
        </p:nvPicPr>
        <p:blipFill>
          <a:blip r:embed="rId2" cstate="email"/>
          <a:srcRect/>
          <a:stretch>
            <a:fillRect/>
          </a:stretch>
        </p:blipFill>
        <p:spPr bwMode="auto">
          <a:xfrm>
            <a:off x="344488" y="1341438"/>
            <a:ext cx="4681537" cy="4967287"/>
          </a:xfrm>
          <a:prstGeom prst="rect">
            <a:avLst/>
          </a:prstGeom>
          <a:noFill/>
          <a:ln w="9525">
            <a:noFill/>
            <a:miter lim="800000"/>
            <a:headEnd/>
            <a:tailEnd/>
          </a:ln>
        </p:spPr>
      </p:pic>
      <p:sp>
        <p:nvSpPr>
          <p:cNvPr id="31748" name="Text Box 6"/>
          <p:cNvSpPr txBox="1">
            <a:spLocks noChangeArrowheads="1"/>
          </p:cNvSpPr>
          <p:nvPr/>
        </p:nvSpPr>
        <p:spPr bwMode="auto">
          <a:xfrm>
            <a:off x="5314950" y="1341438"/>
            <a:ext cx="4391025" cy="4965700"/>
          </a:xfrm>
          <a:prstGeom prst="rect">
            <a:avLst/>
          </a:prstGeom>
          <a:noFill/>
          <a:ln w="9525">
            <a:noFill/>
            <a:miter lim="800000"/>
            <a:headEnd/>
            <a:tailEnd/>
          </a:ln>
        </p:spPr>
        <p:txBody>
          <a:bodyPr>
            <a:spAutoFit/>
          </a:bodyPr>
          <a:lstStyle/>
          <a:p>
            <a:r>
              <a:rPr lang="zh-TW" altLang="en-US" sz="3200" b="1">
                <a:latin typeface="新細明體" charset="-120"/>
              </a:rPr>
              <a:t>此床強調</a:t>
            </a:r>
            <a:r>
              <a:rPr lang="zh-TW" altLang="en-US" sz="3200" b="1">
                <a:solidFill>
                  <a:srgbClr val="9933FF"/>
                </a:solidFill>
                <a:latin typeface="新細明體" charset="-120"/>
              </a:rPr>
              <a:t>不用力也會回彈</a:t>
            </a:r>
            <a:r>
              <a:rPr lang="en-US" altLang="zh-TW" sz="3200" b="1">
                <a:latin typeface="新細明體" charset="-120"/>
              </a:rPr>
              <a:t>,Q</a:t>
            </a:r>
            <a:r>
              <a:rPr lang="zh-TW" altLang="en-US" sz="3200" b="1">
                <a:latin typeface="新細明體" charset="-120"/>
              </a:rPr>
              <a:t>度特優</a:t>
            </a:r>
            <a:r>
              <a:rPr lang="en-US" altLang="zh-TW" sz="3200" b="1">
                <a:latin typeface="新細明體" charset="-120"/>
              </a:rPr>
              <a:t>,</a:t>
            </a:r>
            <a:r>
              <a:rPr lang="zh-TW" altLang="en-US" sz="3200" b="1">
                <a:latin typeface="新細明體" charset="-120"/>
              </a:rPr>
              <a:t>此床墊使用具有小鋼砲之稱的德國</a:t>
            </a:r>
            <a:r>
              <a:rPr lang="zh-TW" altLang="en-US" sz="3200" b="1">
                <a:solidFill>
                  <a:srgbClr val="9933FF"/>
                </a:solidFill>
                <a:latin typeface="新細明體" charset="-120"/>
              </a:rPr>
              <a:t>無尾結彈簧</a:t>
            </a:r>
            <a:r>
              <a:rPr lang="en-US" altLang="zh-TW" sz="3200" b="1">
                <a:solidFill>
                  <a:srgbClr val="9933FF"/>
                </a:solidFill>
                <a:latin typeface="新細明體" charset="-120"/>
              </a:rPr>
              <a:t>.</a:t>
            </a:r>
            <a:endParaRPr lang="en-US" altLang="zh-TW" sz="3200" b="1">
              <a:latin typeface="新細明體" charset="-120"/>
            </a:endParaRPr>
          </a:p>
          <a:p>
            <a:r>
              <a:rPr lang="en-US" altLang="zh-TW" sz="3200" b="1">
                <a:latin typeface="新細明體" charset="-120"/>
              </a:rPr>
              <a:t>※</a:t>
            </a:r>
            <a:r>
              <a:rPr lang="zh-TW" altLang="en-US" sz="3200" b="1">
                <a:solidFill>
                  <a:srgbClr val="9933FF"/>
                </a:solidFill>
                <a:latin typeface="新細明體" charset="-120"/>
              </a:rPr>
              <a:t>小鋼砲彈簧其彈簧口徑較一般彈簧大</a:t>
            </a:r>
            <a:r>
              <a:rPr lang="en-US" altLang="zh-TW" sz="3200" b="1">
                <a:latin typeface="新細明體" charset="-120"/>
              </a:rPr>
              <a:t>.</a:t>
            </a:r>
            <a:r>
              <a:rPr lang="zh-TW" altLang="en-US" sz="3200" b="1">
                <a:latin typeface="新細明體" charset="-120"/>
              </a:rPr>
              <a:t>線圈較粗</a:t>
            </a:r>
            <a:r>
              <a:rPr lang="en-US" altLang="zh-TW" sz="3200" b="1">
                <a:latin typeface="新細明體" charset="-120"/>
              </a:rPr>
              <a:t>,</a:t>
            </a:r>
            <a:r>
              <a:rPr lang="zh-TW" altLang="en-US" sz="3200" b="1">
                <a:latin typeface="新細明體" charset="-120"/>
              </a:rPr>
              <a:t>軟</a:t>
            </a:r>
            <a:r>
              <a:rPr lang="en-US" altLang="zh-TW" sz="3200" b="1">
                <a:latin typeface="新細明體" charset="-120"/>
              </a:rPr>
              <a:t>Q</a:t>
            </a:r>
            <a:r>
              <a:rPr lang="zh-TW" altLang="en-US" sz="3200" b="1">
                <a:latin typeface="新細明體" charset="-120"/>
              </a:rPr>
              <a:t>度方面絕對一流</a:t>
            </a:r>
            <a:r>
              <a:rPr lang="en-US" altLang="zh-TW" sz="3200" b="1">
                <a:latin typeface="新細明體" charset="-120"/>
              </a:rPr>
              <a:t>,</a:t>
            </a:r>
            <a:r>
              <a:rPr lang="zh-TW" altLang="en-US" sz="3200" b="1">
                <a:latin typeface="新細明體" charset="-120"/>
              </a:rPr>
              <a:t>讓使用者有如在飯店休息一般，</a:t>
            </a:r>
            <a:r>
              <a:rPr lang="zh-TW" altLang="en-US" sz="3200" b="1">
                <a:solidFill>
                  <a:srgbClr val="9933FF"/>
                </a:solidFill>
                <a:latin typeface="新細明體" charset="-120"/>
              </a:rPr>
              <a:t>銷售對象以飯店與新婚族群為主</a:t>
            </a:r>
            <a:r>
              <a:rPr lang="en-US" altLang="zh-TW" sz="3200" b="1">
                <a:solidFill>
                  <a:srgbClr val="9933FF"/>
                </a:solidFill>
                <a:latin typeface="新細明體" charset="-120"/>
              </a:rPr>
              <a:t>.      </a:t>
            </a:r>
            <a:r>
              <a:rPr lang="en-US" altLang="zh-TW" sz="1000" b="1">
                <a:latin typeface="新細明體" charset="-120"/>
              </a:rPr>
              <a:t>40A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sz="6700" smtClean="0">
                <a:solidFill>
                  <a:srgbClr val="FF00FF"/>
                </a:solidFill>
              </a:rPr>
              <a:t>精緻硬式獨立三層</a:t>
            </a:r>
          </a:p>
        </p:txBody>
      </p:sp>
      <p:sp>
        <p:nvSpPr>
          <p:cNvPr id="32771" name="文字方塊 5"/>
          <p:cNvSpPr txBox="1">
            <a:spLocks noChangeArrowheads="1"/>
          </p:cNvSpPr>
          <p:nvPr/>
        </p:nvSpPr>
        <p:spPr bwMode="auto">
          <a:xfrm>
            <a:off x="6596063" y="1500188"/>
            <a:ext cx="3000375" cy="5262562"/>
          </a:xfrm>
          <a:prstGeom prst="rect">
            <a:avLst/>
          </a:prstGeom>
          <a:noFill/>
          <a:ln w="9525">
            <a:noFill/>
            <a:miter lim="800000"/>
            <a:headEnd/>
            <a:tailEnd/>
          </a:ln>
        </p:spPr>
        <p:txBody>
          <a:bodyPr>
            <a:spAutoFit/>
          </a:bodyPr>
          <a:lstStyle/>
          <a:p>
            <a:pPr>
              <a:buFont typeface="Arial" charset="0"/>
              <a:buChar char="•"/>
            </a:pPr>
            <a:r>
              <a:rPr lang="zh-TW" altLang="en-US" sz="2800" b="1">
                <a:solidFill>
                  <a:srgbClr val="FF6600"/>
                </a:solidFill>
              </a:rPr>
              <a:t>特別採用竹炭纖維舒柔布花</a:t>
            </a:r>
            <a:r>
              <a:rPr lang="en-US" altLang="zh-TW" sz="2800" b="1">
                <a:solidFill>
                  <a:srgbClr val="FF6600"/>
                </a:solidFill>
              </a:rPr>
              <a:t>,</a:t>
            </a:r>
            <a:r>
              <a:rPr lang="zh-TW" altLang="en-US" sz="2800" b="1">
                <a:solidFill>
                  <a:srgbClr val="FF6600"/>
                </a:solidFill>
              </a:rPr>
              <a:t>竹炭主要功能具有除濕</a:t>
            </a:r>
            <a:r>
              <a:rPr lang="en-US" altLang="zh-TW" sz="2800" b="1">
                <a:solidFill>
                  <a:srgbClr val="FF6600"/>
                </a:solidFill>
              </a:rPr>
              <a:t>.</a:t>
            </a:r>
            <a:r>
              <a:rPr lang="zh-TW" altLang="en-US" sz="2800" b="1">
                <a:solidFill>
                  <a:srgbClr val="FF6600"/>
                </a:solidFill>
              </a:rPr>
              <a:t>遠紅外線</a:t>
            </a:r>
            <a:r>
              <a:rPr lang="en-US" altLang="zh-TW" sz="2800" b="1">
                <a:solidFill>
                  <a:srgbClr val="FF6600"/>
                </a:solidFill>
              </a:rPr>
              <a:t>.</a:t>
            </a:r>
            <a:r>
              <a:rPr lang="zh-TW" altLang="en-US" sz="2800" b="1">
                <a:solidFill>
                  <a:srgbClr val="FF6600"/>
                </a:solidFill>
              </a:rPr>
              <a:t>除臭</a:t>
            </a:r>
            <a:r>
              <a:rPr lang="en-US" altLang="zh-TW" sz="2800" b="1">
                <a:solidFill>
                  <a:srgbClr val="FF6600"/>
                </a:solidFill>
              </a:rPr>
              <a:t>.</a:t>
            </a:r>
            <a:r>
              <a:rPr lang="zh-TW" altLang="en-US" sz="2800" b="1">
                <a:solidFill>
                  <a:srgbClr val="FF6600"/>
                </a:solidFill>
              </a:rPr>
              <a:t>促進血液循環的功能</a:t>
            </a:r>
            <a:r>
              <a:rPr lang="en-US" altLang="zh-TW" sz="2800" b="1">
                <a:solidFill>
                  <a:srgbClr val="FF6600"/>
                </a:solidFill>
              </a:rPr>
              <a:t>,</a:t>
            </a:r>
            <a:r>
              <a:rPr lang="zh-TW" altLang="en-US" sz="2800" b="1">
                <a:solidFill>
                  <a:srgbClr val="FF6600"/>
                </a:solidFill>
              </a:rPr>
              <a:t>能消除一天下來的疲勞</a:t>
            </a:r>
            <a:r>
              <a:rPr lang="en-US" altLang="zh-TW" sz="2800" b="1">
                <a:solidFill>
                  <a:srgbClr val="FF6600"/>
                </a:solidFill>
              </a:rPr>
              <a:t>.</a:t>
            </a:r>
          </a:p>
          <a:p>
            <a:pPr>
              <a:buFont typeface="Arial" charset="0"/>
              <a:buChar char="•"/>
            </a:pPr>
            <a:r>
              <a:rPr lang="en-US" altLang="zh-TW" sz="2800" b="1">
                <a:solidFill>
                  <a:srgbClr val="00CCFF"/>
                </a:solidFill>
              </a:rPr>
              <a:t>2.4mm</a:t>
            </a:r>
            <a:r>
              <a:rPr lang="zh-TW" altLang="en-US" sz="2800" b="1">
                <a:solidFill>
                  <a:srgbClr val="00CCFF"/>
                </a:solidFill>
              </a:rPr>
              <a:t>中鋼硬質的獨立筒彈簧讓習慣睡硬床的你不會產生有適應新床墊的現象</a:t>
            </a:r>
            <a:r>
              <a:rPr lang="en-US" altLang="zh-TW" sz="2800" b="1">
                <a:solidFill>
                  <a:srgbClr val="00CCFF"/>
                </a:solidFill>
              </a:rPr>
              <a:t>.</a:t>
            </a:r>
            <a:endParaRPr lang="zh-TW" altLang="en-US" sz="2800">
              <a:solidFill>
                <a:srgbClr val="00CCFF"/>
              </a:solidFill>
            </a:endParaRPr>
          </a:p>
        </p:txBody>
      </p:sp>
      <p:sp>
        <p:nvSpPr>
          <p:cNvPr id="32772" name="文字方塊 7"/>
          <p:cNvSpPr txBox="1">
            <a:spLocks noChangeArrowheads="1"/>
          </p:cNvSpPr>
          <p:nvPr/>
        </p:nvSpPr>
        <p:spPr bwMode="auto">
          <a:xfrm>
            <a:off x="0" y="5857875"/>
            <a:ext cx="6524625" cy="954088"/>
          </a:xfrm>
          <a:prstGeom prst="rect">
            <a:avLst/>
          </a:prstGeom>
          <a:noFill/>
          <a:ln w="9525">
            <a:noFill/>
            <a:miter lim="800000"/>
            <a:headEnd/>
            <a:tailEnd/>
          </a:ln>
        </p:spPr>
        <p:txBody>
          <a:bodyPr>
            <a:spAutoFit/>
          </a:bodyPr>
          <a:lstStyle/>
          <a:p>
            <a:pPr>
              <a:buFont typeface="Arial" charset="0"/>
              <a:buChar char="•"/>
            </a:pPr>
            <a:r>
              <a:rPr lang="zh-TW" altLang="en-US" sz="2800" b="1">
                <a:solidFill>
                  <a:srgbClr val="9933FF"/>
                </a:solidFill>
              </a:rPr>
              <a:t>床墊四周採用新式環狀</a:t>
            </a:r>
            <a:r>
              <a:rPr lang="en-US" altLang="zh-TW" sz="2800" b="1">
                <a:solidFill>
                  <a:srgbClr val="9933FF"/>
                </a:solidFill>
              </a:rPr>
              <a:t>3D</a:t>
            </a:r>
            <a:r>
              <a:rPr lang="zh-TW" altLang="en-US" sz="2800" b="1">
                <a:solidFill>
                  <a:srgbClr val="9933FF"/>
                </a:solidFill>
              </a:rPr>
              <a:t>立體透氣網眼</a:t>
            </a:r>
            <a:r>
              <a:rPr lang="en-US" altLang="zh-TW" sz="2800" b="1">
                <a:solidFill>
                  <a:srgbClr val="9933FF"/>
                </a:solidFill>
              </a:rPr>
              <a:t>,</a:t>
            </a:r>
            <a:r>
              <a:rPr lang="zh-TW" altLang="en-US" sz="2800" b="1">
                <a:solidFill>
                  <a:srgbClr val="9933FF"/>
                </a:solidFill>
              </a:rPr>
              <a:t>熱氣排除增加</a:t>
            </a:r>
            <a:r>
              <a:rPr lang="en-US" altLang="zh-TW" sz="2800" b="1">
                <a:solidFill>
                  <a:srgbClr val="9933FF"/>
                </a:solidFill>
              </a:rPr>
              <a:t>34 </a:t>
            </a:r>
            <a:r>
              <a:rPr lang="zh-TW" altLang="en-US" sz="2800" b="1">
                <a:solidFill>
                  <a:srgbClr val="9933FF"/>
                </a:solidFill>
              </a:rPr>
              <a:t>％</a:t>
            </a:r>
          </a:p>
        </p:txBody>
      </p:sp>
      <p:pic>
        <p:nvPicPr>
          <p:cNvPr id="32773" name="內容版面配置區 6" descr="DSC_0010改.JPG"/>
          <p:cNvPicPr>
            <a:picLocks noGrp="1" noChangeAspect="1"/>
          </p:cNvPicPr>
          <p:nvPr>
            <p:ph idx="1"/>
          </p:nvPr>
        </p:nvPicPr>
        <p:blipFill>
          <a:blip r:embed="rId2" cstate="email"/>
          <a:srcRect/>
          <a:stretch>
            <a:fillRect/>
          </a:stretch>
        </p:blipFill>
        <p:spPr>
          <a:xfrm>
            <a:off x="238125" y="1428750"/>
            <a:ext cx="6286500" cy="44291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pPr eaLnBrk="1" hangingPunct="1"/>
            <a:r>
              <a:rPr lang="zh-TW" altLang="en-US" sz="6600" b="1" smtClean="0">
                <a:solidFill>
                  <a:srgbClr val="FF00FF"/>
                </a:solidFill>
              </a:rPr>
              <a:t>獨立正三層網眼</a:t>
            </a:r>
          </a:p>
        </p:txBody>
      </p:sp>
      <p:pic>
        <p:nvPicPr>
          <p:cNvPr id="33795" name="圖片 2" descr="IMG_3626.JPG"/>
          <p:cNvPicPr>
            <a:picLocks noChangeAspect="1"/>
          </p:cNvPicPr>
          <p:nvPr/>
        </p:nvPicPr>
        <p:blipFill>
          <a:blip r:embed="rId2" cstate="email"/>
          <a:srcRect/>
          <a:stretch>
            <a:fillRect/>
          </a:stretch>
        </p:blipFill>
        <p:spPr bwMode="auto">
          <a:xfrm>
            <a:off x="166688" y="1428750"/>
            <a:ext cx="5214937" cy="5143500"/>
          </a:xfrm>
          <a:prstGeom prst="rect">
            <a:avLst/>
          </a:prstGeom>
          <a:noFill/>
          <a:ln w="9525">
            <a:noFill/>
            <a:miter lim="800000"/>
            <a:headEnd/>
            <a:tailEnd/>
          </a:ln>
        </p:spPr>
      </p:pic>
      <p:sp>
        <p:nvSpPr>
          <p:cNvPr id="33796" name="文字方塊 4"/>
          <p:cNvSpPr txBox="1">
            <a:spLocks noChangeArrowheads="1"/>
          </p:cNvSpPr>
          <p:nvPr/>
        </p:nvSpPr>
        <p:spPr bwMode="auto">
          <a:xfrm>
            <a:off x="5524500" y="1428750"/>
            <a:ext cx="4381500" cy="7140575"/>
          </a:xfrm>
          <a:prstGeom prst="rect">
            <a:avLst/>
          </a:prstGeom>
          <a:noFill/>
          <a:ln w="9525">
            <a:noFill/>
            <a:miter lim="800000"/>
            <a:headEnd/>
            <a:tailEnd/>
          </a:ln>
        </p:spPr>
        <p:txBody>
          <a:bodyPr>
            <a:spAutoFit/>
          </a:bodyPr>
          <a:lstStyle/>
          <a:p>
            <a:pPr>
              <a:buFont typeface="Wingdings" pitchFamily="2" charset="2"/>
              <a:buChar char="u"/>
            </a:pPr>
            <a:r>
              <a:rPr lang="zh-TW" altLang="en-US" sz="3200" b="1">
                <a:solidFill>
                  <a:srgbClr val="00CCFF"/>
                </a:solidFill>
              </a:rPr>
              <a:t>表布採用竹炭銀緹花布</a:t>
            </a:r>
            <a:r>
              <a:rPr lang="en-US" altLang="zh-TW" sz="3200" b="1">
                <a:solidFill>
                  <a:srgbClr val="00CCFF"/>
                </a:solidFill>
              </a:rPr>
              <a:t>,</a:t>
            </a:r>
            <a:r>
              <a:rPr lang="zh-TW" altLang="en-US" sz="3200" b="1">
                <a:solidFill>
                  <a:srgbClr val="00CCFF"/>
                </a:solidFill>
              </a:rPr>
              <a:t>有促進血液循環與除濕除臭</a:t>
            </a:r>
            <a:r>
              <a:rPr lang="en-US" altLang="zh-TW" sz="3200" b="1">
                <a:solidFill>
                  <a:srgbClr val="00CCFF"/>
                </a:solidFill>
              </a:rPr>
              <a:t>...</a:t>
            </a:r>
            <a:r>
              <a:rPr lang="zh-TW" altLang="en-US" sz="3200" b="1">
                <a:solidFill>
                  <a:srgbClr val="00CCFF"/>
                </a:solidFill>
              </a:rPr>
              <a:t>等功能</a:t>
            </a:r>
            <a:endParaRPr lang="en-US" altLang="zh-TW" sz="3200" b="1">
              <a:solidFill>
                <a:srgbClr val="00CCFF"/>
              </a:solidFill>
            </a:endParaRPr>
          </a:p>
          <a:p>
            <a:pPr>
              <a:buFont typeface="Wingdings" pitchFamily="2" charset="2"/>
              <a:buChar char="u"/>
            </a:pPr>
            <a:r>
              <a:rPr lang="zh-TW" altLang="en-US" sz="3200" b="1">
                <a:solidFill>
                  <a:srgbClr val="9933FF"/>
                </a:solidFill>
              </a:rPr>
              <a:t>四周採用高科技</a:t>
            </a:r>
            <a:r>
              <a:rPr lang="en-US" altLang="zh-TW" sz="3200" b="1">
                <a:solidFill>
                  <a:srgbClr val="9933FF"/>
                </a:solidFill>
              </a:rPr>
              <a:t>3D</a:t>
            </a:r>
            <a:r>
              <a:rPr lang="zh-TW" altLang="en-US" sz="3200" b="1">
                <a:solidFill>
                  <a:srgbClr val="9933FF"/>
                </a:solidFill>
              </a:rPr>
              <a:t>立體網眼</a:t>
            </a:r>
            <a:r>
              <a:rPr lang="en-US" altLang="zh-TW" sz="3200" b="1">
                <a:solidFill>
                  <a:srgbClr val="9933FF"/>
                </a:solidFill>
              </a:rPr>
              <a:t>,</a:t>
            </a:r>
            <a:r>
              <a:rPr lang="zh-TW" altLang="en-US" sz="3200" b="1">
                <a:solidFill>
                  <a:srgbClr val="9933FF"/>
                </a:solidFill>
              </a:rPr>
              <a:t>減少睡眠時所產生的悶熱現象</a:t>
            </a:r>
            <a:endParaRPr lang="en-US" altLang="zh-TW" sz="3200" b="1">
              <a:solidFill>
                <a:srgbClr val="9933FF"/>
              </a:solidFill>
            </a:endParaRPr>
          </a:p>
          <a:p>
            <a:pPr>
              <a:buFont typeface="Wingdings" pitchFamily="2" charset="2"/>
              <a:buChar char="u"/>
            </a:pPr>
            <a:r>
              <a:rPr lang="zh-TW" altLang="en-US" sz="3200" b="1">
                <a:solidFill>
                  <a:srgbClr val="FD330B"/>
                </a:solidFill>
              </a:rPr>
              <a:t>彈簧採</a:t>
            </a:r>
            <a:r>
              <a:rPr lang="en-US" altLang="zh-TW" sz="3200" b="1">
                <a:solidFill>
                  <a:srgbClr val="FD330B"/>
                </a:solidFill>
              </a:rPr>
              <a:t>2.3mm</a:t>
            </a:r>
            <a:r>
              <a:rPr lang="zh-TW" altLang="en-US" sz="3200" b="1">
                <a:solidFill>
                  <a:srgbClr val="FD330B"/>
                </a:solidFill>
              </a:rPr>
              <a:t>的獨立筒更加迎合你的身體曲線並提供身體的支撐性</a:t>
            </a:r>
            <a:endParaRPr lang="en-US" altLang="zh-TW" sz="3200" b="1">
              <a:solidFill>
                <a:srgbClr val="FD330B"/>
              </a:solidFill>
            </a:endParaRPr>
          </a:p>
          <a:p>
            <a:pPr>
              <a:buFont typeface="Wingdings" pitchFamily="2" charset="2"/>
              <a:buChar char="u"/>
            </a:pPr>
            <a:r>
              <a:rPr lang="zh-TW" altLang="en-US" sz="3200" b="1">
                <a:solidFill>
                  <a:srgbClr val="00CC00"/>
                </a:solidFill>
              </a:rPr>
              <a:t>正三層的設計讓你享受雲端的感受  </a:t>
            </a:r>
            <a:r>
              <a:rPr lang="zh-TW" altLang="en-US" sz="3200" b="1">
                <a:solidFill>
                  <a:srgbClr val="FD330B"/>
                </a:solidFill>
              </a:rPr>
              <a:t>           </a:t>
            </a:r>
            <a:r>
              <a:rPr lang="en-US" altLang="zh-TW" sz="1000" b="1">
                <a:solidFill>
                  <a:srgbClr val="002060"/>
                </a:solidFill>
              </a:rPr>
              <a:t>42A</a:t>
            </a:r>
          </a:p>
          <a:p>
            <a:pPr>
              <a:buFont typeface="Wingdings" pitchFamily="2" charset="2"/>
              <a:buChar char="u"/>
            </a:pPr>
            <a:endParaRPr lang="en-US" altLang="zh-TW" sz="3200" b="1">
              <a:solidFill>
                <a:srgbClr val="FD330B"/>
              </a:solidFill>
            </a:endParaRPr>
          </a:p>
          <a:p>
            <a:pPr>
              <a:buFont typeface="Wingdings" pitchFamily="2" charset="2"/>
              <a:buChar char="u"/>
            </a:pPr>
            <a:endParaRPr lang="en-US" altLang="zh-TW" sz="3200" b="1">
              <a:solidFill>
                <a:srgbClr val="FD330B"/>
              </a:solidFill>
            </a:endParaRPr>
          </a:p>
          <a:p>
            <a:pPr>
              <a:buFont typeface="Wingdings" pitchFamily="2" charset="2"/>
              <a:buChar char="u"/>
            </a:pPr>
            <a:endParaRPr lang="en-US" altLang="zh-TW" sz="3200" b="1">
              <a:solidFill>
                <a:srgbClr val="FD330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560388" y="0"/>
            <a:ext cx="8915400" cy="1143000"/>
          </a:xfrm>
        </p:spPr>
        <p:txBody>
          <a:bodyPr/>
          <a:lstStyle/>
          <a:p>
            <a:pPr eaLnBrk="1" hangingPunct="1"/>
            <a:r>
              <a:rPr lang="zh-TW" altLang="en-US" sz="6700" b="1" smtClean="0">
                <a:solidFill>
                  <a:srgbClr val="FF00FF"/>
                </a:solidFill>
              </a:rPr>
              <a:t>高感應獨立筒床墊</a:t>
            </a:r>
            <a:r>
              <a:rPr lang="zh-TW" altLang="en-US" smtClean="0"/>
              <a:t> </a:t>
            </a:r>
          </a:p>
        </p:txBody>
      </p:sp>
      <p:pic>
        <p:nvPicPr>
          <p:cNvPr id="34819" name="Picture 5" descr="IMG_0279"/>
          <p:cNvPicPr>
            <a:picLocks noChangeAspect="1" noChangeArrowheads="1"/>
          </p:cNvPicPr>
          <p:nvPr/>
        </p:nvPicPr>
        <p:blipFill>
          <a:blip r:embed="rId2" cstate="email"/>
          <a:srcRect/>
          <a:stretch>
            <a:fillRect/>
          </a:stretch>
        </p:blipFill>
        <p:spPr bwMode="auto">
          <a:xfrm>
            <a:off x="344488" y="4437063"/>
            <a:ext cx="4176712" cy="2200275"/>
          </a:xfrm>
          <a:prstGeom prst="rect">
            <a:avLst/>
          </a:prstGeom>
          <a:noFill/>
          <a:ln w="9525">
            <a:noFill/>
            <a:miter lim="800000"/>
            <a:headEnd/>
            <a:tailEnd/>
          </a:ln>
        </p:spPr>
      </p:pic>
      <p:pic>
        <p:nvPicPr>
          <p:cNvPr id="34820" name="Picture 6" descr="IMG_0280"/>
          <p:cNvPicPr>
            <a:picLocks noChangeAspect="1" noChangeArrowheads="1"/>
          </p:cNvPicPr>
          <p:nvPr/>
        </p:nvPicPr>
        <p:blipFill>
          <a:blip r:embed="rId3" cstate="email"/>
          <a:srcRect/>
          <a:stretch>
            <a:fillRect/>
          </a:stretch>
        </p:blipFill>
        <p:spPr bwMode="auto">
          <a:xfrm>
            <a:off x="344488" y="1268413"/>
            <a:ext cx="4160837" cy="3097212"/>
          </a:xfrm>
          <a:prstGeom prst="rect">
            <a:avLst/>
          </a:prstGeom>
          <a:noFill/>
          <a:ln w="9525">
            <a:noFill/>
            <a:miter lim="800000"/>
            <a:headEnd/>
            <a:tailEnd/>
          </a:ln>
        </p:spPr>
      </p:pic>
      <p:sp>
        <p:nvSpPr>
          <p:cNvPr id="34821" name="Text Box 7"/>
          <p:cNvSpPr txBox="1">
            <a:spLocks noChangeArrowheads="1"/>
          </p:cNvSpPr>
          <p:nvPr/>
        </p:nvSpPr>
        <p:spPr bwMode="auto">
          <a:xfrm>
            <a:off x="4737100" y="1341438"/>
            <a:ext cx="4895850" cy="366712"/>
          </a:xfrm>
          <a:prstGeom prst="rect">
            <a:avLst/>
          </a:prstGeom>
          <a:noFill/>
          <a:ln w="9525">
            <a:noFill/>
            <a:miter lim="800000"/>
            <a:headEnd/>
            <a:tailEnd/>
          </a:ln>
        </p:spPr>
        <p:txBody>
          <a:bodyPr>
            <a:spAutoFit/>
          </a:bodyPr>
          <a:lstStyle/>
          <a:p>
            <a:pPr>
              <a:spcBef>
                <a:spcPct val="50000"/>
              </a:spcBef>
            </a:pPr>
            <a:endParaRPr lang="zh-TW" altLang="zh-TW"/>
          </a:p>
        </p:txBody>
      </p:sp>
      <p:sp>
        <p:nvSpPr>
          <p:cNvPr id="34822" name="Text Box 8"/>
          <p:cNvSpPr txBox="1">
            <a:spLocks noChangeArrowheads="1"/>
          </p:cNvSpPr>
          <p:nvPr/>
        </p:nvSpPr>
        <p:spPr bwMode="auto">
          <a:xfrm>
            <a:off x="4665663" y="1196975"/>
            <a:ext cx="4967287" cy="5121275"/>
          </a:xfrm>
          <a:prstGeom prst="rect">
            <a:avLst/>
          </a:prstGeom>
          <a:noFill/>
          <a:ln w="9525">
            <a:noFill/>
            <a:miter lim="800000"/>
            <a:headEnd/>
            <a:tailEnd/>
          </a:ln>
        </p:spPr>
        <p:txBody>
          <a:bodyPr>
            <a:spAutoFit/>
          </a:bodyPr>
          <a:lstStyle/>
          <a:p>
            <a:r>
              <a:rPr lang="zh-TW" altLang="en-US" sz="3000" b="1">
                <a:latin typeface="新細明體" charset="-120"/>
              </a:rPr>
              <a:t>以線徑</a:t>
            </a:r>
            <a:r>
              <a:rPr lang="en-US" altLang="zh-TW" sz="3000" b="1">
                <a:solidFill>
                  <a:srgbClr val="9933FF"/>
                </a:solidFill>
                <a:latin typeface="新細明體" charset="-120"/>
              </a:rPr>
              <a:t>2.3mm</a:t>
            </a:r>
            <a:r>
              <a:rPr lang="zh-TW" altLang="en-US" sz="3000" b="1">
                <a:solidFill>
                  <a:srgbClr val="9933FF"/>
                </a:solidFill>
                <a:latin typeface="新細明體" charset="-120"/>
              </a:rPr>
              <a:t>的高錳碳鋼</a:t>
            </a:r>
            <a:r>
              <a:rPr lang="zh-TW" altLang="en-US" sz="3000" b="1">
                <a:latin typeface="新細明體" charset="-120"/>
              </a:rPr>
              <a:t>獨立筒彈簧製成</a:t>
            </a:r>
            <a:r>
              <a:rPr lang="en-US" altLang="zh-TW" sz="3000" b="1">
                <a:latin typeface="新細明體" charset="-120"/>
              </a:rPr>
              <a:t>.</a:t>
            </a:r>
            <a:r>
              <a:rPr lang="zh-TW" altLang="en-US" sz="3000" b="1">
                <a:latin typeface="新細明體" charset="-120"/>
              </a:rPr>
              <a:t>表布採用</a:t>
            </a:r>
            <a:r>
              <a:rPr lang="zh-TW" altLang="en-US" sz="3000" b="1">
                <a:solidFill>
                  <a:srgbClr val="9933FF"/>
                </a:solidFill>
                <a:latin typeface="新細明體" charset="-120"/>
              </a:rPr>
              <a:t>高級舒柔布</a:t>
            </a:r>
            <a:r>
              <a:rPr lang="zh-TW" altLang="en-US" sz="3000" b="1">
                <a:latin typeface="新細明體" charset="-120"/>
              </a:rPr>
              <a:t>利用</a:t>
            </a:r>
            <a:r>
              <a:rPr lang="zh-TW" altLang="en-US" sz="3000" b="1">
                <a:solidFill>
                  <a:srgbClr val="9933FF"/>
                </a:solidFill>
                <a:latin typeface="新細明體" charset="-120"/>
              </a:rPr>
              <a:t>電腦裁縫技術</a:t>
            </a:r>
            <a:r>
              <a:rPr lang="zh-TW" altLang="en-US" sz="3000" b="1">
                <a:latin typeface="新細明體" charset="-120"/>
              </a:rPr>
              <a:t>呈現梯形落差</a:t>
            </a:r>
            <a:r>
              <a:rPr lang="en-US" altLang="zh-TW" sz="3000" b="1">
                <a:latin typeface="新細明體" charset="-120"/>
              </a:rPr>
              <a:t>,</a:t>
            </a:r>
            <a:r>
              <a:rPr lang="zh-TW" altLang="en-US" sz="3000" b="1">
                <a:latin typeface="新細明體" charset="-120"/>
              </a:rPr>
              <a:t>讓此床墊除了具備高級感外更能順應人體曲線</a:t>
            </a:r>
            <a:r>
              <a:rPr lang="en-US" altLang="zh-TW" sz="3000" b="1">
                <a:latin typeface="新細明體" charset="-120"/>
              </a:rPr>
              <a:t>.</a:t>
            </a:r>
            <a:r>
              <a:rPr lang="zh-TW" altLang="en-US" sz="3000" b="1">
                <a:latin typeface="新細明體" charset="-120"/>
              </a:rPr>
              <a:t>此床加入</a:t>
            </a:r>
            <a:r>
              <a:rPr lang="zh-TW" altLang="en-US" sz="3000" b="1">
                <a:solidFill>
                  <a:srgbClr val="9933FF"/>
                </a:solidFill>
                <a:latin typeface="新細明體" charset="-120"/>
              </a:rPr>
              <a:t>合成乳化泡棉</a:t>
            </a:r>
            <a:r>
              <a:rPr lang="zh-TW" altLang="en-US" sz="3000" b="1">
                <a:latin typeface="新細明體" charset="-120"/>
              </a:rPr>
              <a:t>增加舒適感</a:t>
            </a:r>
            <a:r>
              <a:rPr lang="en-US" altLang="zh-TW" sz="3000" b="1">
                <a:latin typeface="新細明體" charset="-120"/>
              </a:rPr>
              <a:t>,</a:t>
            </a:r>
            <a:r>
              <a:rPr lang="zh-TW" altLang="en-US" sz="3000" b="1">
                <a:latin typeface="新細明體" charset="-120"/>
              </a:rPr>
              <a:t>因此不論是側臥、仰臥均能完全</a:t>
            </a:r>
            <a:r>
              <a:rPr lang="zh-TW" altLang="en-US" sz="3000" b="1">
                <a:solidFill>
                  <a:srgbClr val="9933FF"/>
                </a:solidFill>
                <a:latin typeface="新細明體" charset="-120"/>
              </a:rPr>
              <a:t>順應人體輪廓與曲線</a:t>
            </a:r>
            <a:r>
              <a:rPr lang="zh-TW" altLang="en-US" sz="3000" b="1">
                <a:latin typeface="新細明體" charset="-120"/>
              </a:rPr>
              <a:t>，讓身體各個部位與關節受到最佳照顧</a:t>
            </a:r>
            <a:r>
              <a:rPr lang="en-US" altLang="zh-TW" sz="3000" b="1">
                <a:latin typeface="新細明體" charset="-120"/>
              </a:rPr>
              <a:t>,</a:t>
            </a:r>
            <a:r>
              <a:rPr lang="zh-TW" altLang="en-US" sz="3000" b="1">
                <a:latin typeface="新細明體" charset="-120"/>
              </a:rPr>
              <a:t>讓你的睡眠品質更具有保障</a:t>
            </a:r>
            <a:r>
              <a:rPr lang="en-US" altLang="zh-TW" sz="3000" b="1">
                <a:latin typeface="新細明體" charset="-120"/>
              </a:rPr>
              <a:t>.              </a:t>
            </a:r>
            <a:r>
              <a:rPr lang="en-US" altLang="zh-TW" sz="1000" b="1">
                <a:latin typeface="新細明體" charset="-120"/>
              </a:rPr>
              <a:t>42A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字方塊 3"/>
          <p:cNvSpPr txBox="1">
            <a:spLocks noChangeArrowheads="1"/>
          </p:cNvSpPr>
          <p:nvPr/>
        </p:nvSpPr>
        <p:spPr bwMode="auto">
          <a:xfrm>
            <a:off x="696913" y="0"/>
            <a:ext cx="8667750" cy="954088"/>
          </a:xfrm>
          <a:prstGeom prst="rect">
            <a:avLst/>
          </a:prstGeom>
          <a:noFill/>
          <a:ln w="9525">
            <a:noFill/>
            <a:miter lim="800000"/>
            <a:headEnd/>
            <a:tailEnd/>
          </a:ln>
        </p:spPr>
        <p:txBody>
          <a:bodyPr>
            <a:spAutoFit/>
          </a:bodyPr>
          <a:lstStyle/>
          <a:p>
            <a:r>
              <a:rPr lang="zh-TW" altLang="en-US" sz="5600" b="1">
                <a:solidFill>
                  <a:srgbClr val="FB21D1"/>
                </a:solidFill>
                <a:latin typeface="標楷體" pitchFamily="65" charset="-120"/>
                <a:ea typeface="標楷體" pitchFamily="65" charset="-120"/>
              </a:rPr>
              <a:t>    雅    典    娜</a:t>
            </a:r>
          </a:p>
        </p:txBody>
      </p:sp>
      <p:pic>
        <p:nvPicPr>
          <p:cNvPr id="35843" name="圖片 5" descr="DSC_0018.JPG"/>
          <p:cNvPicPr>
            <a:picLocks noChangeAspect="1"/>
          </p:cNvPicPr>
          <p:nvPr/>
        </p:nvPicPr>
        <p:blipFill>
          <a:blip r:embed="rId2" cstate="email"/>
          <a:srcRect/>
          <a:stretch>
            <a:fillRect/>
          </a:stretch>
        </p:blipFill>
        <p:spPr bwMode="auto">
          <a:xfrm>
            <a:off x="309563" y="1000125"/>
            <a:ext cx="5881687" cy="4803775"/>
          </a:xfrm>
          <a:prstGeom prst="rect">
            <a:avLst/>
          </a:prstGeom>
          <a:noFill/>
          <a:ln w="9525">
            <a:noFill/>
            <a:miter lim="800000"/>
            <a:headEnd/>
            <a:tailEnd/>
          </a:ln>
        </p:spPr>
      </p:pic>
      <p:sp>
        <p:nvSpPr>
          <p:cNvPr id="35844" name="文字方塊 6"/>
          <p:cNvSpPr txBox="1">
            <a:spLocks noChangeArrowheads="1"/>
          </p:cNvSpPr>
          <p:nvPr/>
        </p:nvSpPr>
        <p:spPr bwMode="auto">
          <a:xfrm>
            <a:off x="6191250" y="928688"/>
            <a:ext cx="3714750" cy="5448300"/>
          </a:xfrm>
          <a:prstGeom prst="rect">
            <a:avLst/>
          </a:prstGeom>
          <a:noFill/>
          <a:ln w="9525">
            <a:noFill/>
            <a:miter lim="800000"/>
            <a:headEnd/>
            <a:tailEnd/>
          </a:ln>
        </p:spPr>
        <p:txBody>
          <a:bodyPr>
            <a:spAutoFit/>
          </a:bodyPr>
          <a:lstStyle/>
          <a:p>
            <a:r>
              <a:rPr lang="en-US" altLang="zh-TW" sz="2200" b="1">
                <a:solidFill>
                  <a:srgbClr val="FF0000"/>
                </a:solidFill>
                <a:latin typeface="新細明體" charset="-120"/>
              </a:rPr>
              <a:t>※</a:t>
            </a:r>
            <a:r>
              <a:rPr lang="zh-TW" altLang="en-US" sz="2200" b="1">
                <a:solidFill>
                  <a:srgbClr val="9933FF"/>
                </a:solidFill>
                <a:latin typeface="新細明體" charset="-120"/>
              </a:rPr>
              <a:t>採並排式獨力筒排列</a:t>
            </a:r>
            <a:r>
              <a:rPr lang="en-US" altLang="zh-TW" sz="2200" b="1">
                <a:latin typeface="新細明體" charset="-120"/>
              </a:rPr>
              <a:t>,</a:t>
            </a:r>
            <a:r>
              <a:rPr lang="zh-TW" altLang="en-US" sz="2200" b="1">
                <a:latin typeface="新細明體" charset="-120"/>
              </a:rPr>
              <a:t>能承受</a:t>
            </a:r>
            <a:r>
              <a:rPr lang="en-US" altLang="zh-TW" sz="2200" b="1">
                <a:latin typeface="新細明體" charset="-120"/>
              </a:rPr>
              <a:t>360°</a:t>
            </a:r>
            <a:r>
              <a:rPr lang="zh-TW" altLang="en-US" sz="2200" b="1">
                <a:latin typeface="新細明體" charset="-120"/>
              </a:rPr>
              <a:t>各方面的壓力</a:t>
            </a:r>
            <a:r>
              <a:rPr lang="en-US" altLang="zh-TW" sz="2200" b="1">
                <a:latin typeface="新細明體" charset="-120"/>
              </a:rPr>
              <a:t>,</a:t>
            </a:r>
            <a:r>
              <a:rPr lang="zh-TW" altLang="en-US" sz="2200" b="1">
                <a:latin typeface="新細明體" charset="-120"/>
              </a:rPr>
              <a:t>符合人體工學的設計</a:t>
            </a:r>
            <a:r>
              <a:rPr lang="en-US" altLang="zh-TW" sz="2200" b="1">
                <a:latin typeface="新細明體" charset="-120"/>
              </a:rPr>
              <a:t>,</a:t>
            </a:r>
            <a:r>
              <a:rPr lang="zh-TW" altLang="en-US" sz="2200" b="1">
                <a:latin typeface="新細明體" charset="-120"/>
              </a:rPr>
              <a:t>四周加入目前最盛行的</a:t>
            </a:r>
            <a:r>
              <a:rPr lang="zh-TW" altLang="en-US" sz="2200" b="1">
                <a:solidFill>
                  <a:srgbClr val="FF00FF"/>
                </a:solidFill>
                <a:latin typeface="新細明體" charset="-120"/>
              </a:rPr>
              <a:t>蝴蝶型輔助彈簧</a:t>
            </a:r>
            <a:r>
              <a:rPr lang="zh-TW" altLang="en-US" sz="2200" b="1">
                <a:latin typeface="新細明體" charset="-120"/>
              </a:rPr>
              <a:t>能</a:t>
            </a:r>
            <a:r>
              <a:rPr lang="zh-TW" altLang="en-US" sz="2200" b="1">
                <a:solidFill>
                  <a:srgbClr val="FD330B"/>
                </a:solidFill>
                <a:latin typeface="新細明體" charset="-120"/>
              </a:rPr>
              <a:t>有效預防床沿塌陷</a:t>
            </a:r>
            <a:r>
              <a:rPr lang="zh-TW" altLang="en-US" sz="2200" b="1">
                <a:latin typeface="新細明體" charset="-120"/>
              </a:rPr>
              <a:t>等問題，高密度泡棉與舒適的緹花布</a:t>
            </a:r>
            <a:r>
              <a:rPr lang="en-US" altLang="zh-TW" sz="2200" b="1">
                <a:latin typeface="新細明體" charset="-120"/>
              </a:rPr>
              <a:t>,</a:t>
            </a:r>
            <a:r>
              <a:rPr lang="zh-TW" altLang="en-US" sz="2200" b="1">
                <a:latin typeface="新細明體" charset="-120"/>
              </a:rPr>
              <a:t>有效防止脊椎彎曲變形或其他背部問題的發生。它的特色在於每個彈簧皆可個別運作即使枕邊人徹夜未眠，輾轉翻身，也不會嚴重影響到熟睡的另一位。</a:t>
            </a:r>
            <a:endParaRPr lang="en-US" altLang="zh-TW" sz="2200" b="1">
              <a:latin typeface="新細明體" charset="-120"/>
            </a:endParaRPr>
          </a:p>
          <a:p>
            <a:r>
              <a:rPr lang="en-US" altLang="zh-TW" sz="2200">
                <a:solidFill>
                  <a:srgbClr val="FF0000"/>
                </a:solidFill>
              </a:rPr>
              <a:t>※</a:t>
            </a:r>
            <a:r>
              <a:rPr lang="zh-TW" altLang="en-US" sz="2200" b="1">
                <a:solidFill>
                  <a:srgbClr val="7030A0"/>
                </a:solidFill>
              </a:rPr>
              <a:t>中間採用高科技</a:t>
            </a:r>
            <a:r>
              <a:rPr lang="en-US" altLang="zh-TW" sz="2200" b="1">
                <a:solidFill>
                  <a:srgbClr val="7030A0"/>
                </a:solidFill>
              </a:rPr>
              <a:t>3D</a:t>
            </a:r>
            <a:r>
              <a:rPr lang="zh-TW" altLang="en-US" sz="2200" b="1">
                <a:solidFill>
                  <a:srgbClr val="7030A0"/>
                </a:solidFill>
              </a:rPr>
              <a:t>立體網眼</a:t>
            </a:r>
            <a:r>
              <a:rPr lang="en-US" altLang="zh-TW" sz="2200" b="1">
                <a:solidFill>
                  <a:srgbClr val="7030A0"/>
                </a:solidFill>
              </a:rPr>
              <a:t>,</a:t>
            </a:r>
            <a:r>
              <a:rPr lang="zh-TW" altLang="en-US" sz="2200" b="1">
                <a:solidFill>
                  <a:srgbClr val="7030A0"/>
                </a:solidFill>
              </a:rPr>
              <a:t>減少睡眠時所產生的悶熱現象。</a:t>
            </a:r>
            <a:endParaRPr lang="en-US" altLang="zh-TW" sz="2200" b="1">
              <a:solidFill>
                <a:srgbClr val="7030A0"/>
              </a:solidFill>
            </a:endParaRPr>
          </a:p>
          <a:p>
            <a:endParaRPr lang="en-US" altLang="zh-TW" b="1">
              <a:solidFill>
                <a:srgbClr val="7030A0"/>
              </a:solidFill>
            </a:endParaRPr>
          </a:p>
        </p:txBody>
      </p:sp>
      <p:sp>
        <p:nvSpPr>
          <p:cNvPr id="35845" name="文字方塊 7"/>
          <p:cNvSpPr txBox="1">
            <a:spLocks noChangeArrowheads="1"/>
          </p:cNvSpPr>
          <p:nvPr/>
        </p:nvSpPr>
        <p:spPr bwMode="auto">
          <a:xfrm>
            <a:off x="309563" y="5929313"/>
            <a:ext cx="5881687" cy="923925"/>
          </a:xfrm>
          <a:prstGeom prst="rect">
            <a:avLst/>
          </a:prstGeom>
          <a:noFill/>
          <a:ln w="9525">
            <a:noFill/>
            <a:miter lim="800000"/>
            <a:headEnd/>
            <a:tailEnd/>
          </a:ln>
        </p:spPr>
        <p:txBody>
          <a:bodyPr>
            <a:spAutoFit/>
          </a:bodyPr>
          <a:lstStyle/>
          <a:p>
            <a:r>
              <a:rPr lang="en-US" altLang="zh-TW" sz="2200">
                <a:solidFill>
                  <a:srgbClr val="FF0000"/>
                </a:solidFill>
              </a:rPr>
              <a:t>※</a:t>
            </a:r>
            <a:r>
              <a:rPr lang="zh-TW" altLang="en-US" sz="2200" b="1">
                <a:solidFill>
                  <a:srgbClr val="FF6600"/>
                </a:solidFill>
              </a:rPr>
              <a:t>全新立體車紋表布，透氣舒適，防蹣抗菌與人體肌膚感度相似，睡眠更安心</a:t>
            </a:r>
            <a:r>
              <a:rPr lang="en-US" altLang="zh-TW" sz="2200" b="1">
                <a:solidFill>
                  <a:srgbClr val="FF6600"/>
                </a:solidFill>
              </a:rPr>
              <a:t>!</a:t>
            </a:r>
            <a:r>
              <a:rPr lang="zh-TW" altLang="en-US" sz="2200" b="1">
                <a:solidFill>
                  <a:srgbClr val="FF6600"/>
                </a:solidFill>
              </a:rPr>
              <a:t>                                                         </a:t>
            </a:r>
            <a:r>
              <a:rPr lang="en-US" altLang="zh-TW" sz="1000" b="1"/>
              <a:t>42A</a:t>
            </a:r>
            <a:endParaRPr lang="zh-TW" altLang="en-US"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88950" y="188913"/>
            <a:ext cx="8915400" cy="1143000"/>
          </a:xfrm>
        </p:spPr>
        <p:txBody>
          <a:bodyPr/>
          <a:lstStyle/>
          <a:p>
            <a:pPr eaLnBrk="1" hangingPunct="1"/>
            <a:r>
              <a:rPr lang="zh-TW" altLang="en-US" sz="6700" b="1" smtClean="0">
                <a:solidFill>
                  <a:srgbClr val="FF00FF"/>
                </a:solidFill>
              </a:rPr>
              <a:t>獨 立 三 層 耐 力 床</a:t>
            </a:r>
            <a:r>
              <a:rPr lang="zh-TW" altLang="en-US" smtClean="0"/>
              <a:t> </a:t>
            </a:r>
          </a:p>
        </p:txBody>
      </p:sp>
      <p:pic>
        <p:nvPicPr>
          <p:cNvPr id="36867" name="Picture 5" descr="IMG_0229"/>
          <p:cNvPicPr>
            <a:picLocks noChangeAspect="1" noChangeArrowheads="1"/>
          </p:cNvPicPr>
          <p:nvPr/>
        </p:nvPicPr>
        <p:blipFill>
          <a:blip r:embed="rId2" cstate="email"/>
          <a:srcRect/>
          <a:stretch>
            <a:fillRect/>
          </a:stretch>
        </p:blipFill>
        <p:spPr bwMode="auto">
          <a:xfrm>
            <a:off x="560388" y="1341438"/>
            <a:ext cx="4321175" cy="3651250"/>
          </a:xfrm>
          <a:prstGeom prst="rect">
            <a:avLst/>
          </a:prstGeom>
          <a:noFill/>
          <a:ln w="9525">
            <a:noFill/>
            <a:miter lim="800000"/>
            <a:headEnd/>
            <a:tailEnd/>
          </a:ln>
        </p:spPr>
      </p:pic>
      <p:pic>
        <p:nvPicPr>
          <p:cNvPr id="36868" name="Picture 6"/>
          <p:cNvPicPr>
            <a:picLocks noChangeAspect="1" noChangeArrowheads="1"/>
          </p:cNvPicPr>
          <p:nvPr/>
        </p:nvPicPr>
        <p:blipFill>
          <a:blip r:embed="rId3" cstate="email"/>
          <a:srcRect/>
          <a:stretch>
            <a:fillRect/>
          </a:stretch>
        </p:blipFill>
        <p:spPr bwMode="auto">
          <a:xfrm>
            <a:off x="5170488" y="1341438"/>
            <a:ext cx="4030662" cy="3600450"/>
          </a:xfrm>
          <a:prstGeom prst="rect">
            <a:avLst/>
          </a:prstGeom>
          <a:noFill/>
          <a:ln w="9525">
            <a:noFill/>
            <a:miter lim="800000"/>
            <a:headEnd/>
            <a:tailEnd/>
          </a:ln>
        </p:spPr>
      </p:pic>
      <p:sp>
        <p:nvSpPr>
          <p:cNvPr id="36869" name="Text Box 7"/>
          <p:cNvSpPr txBox="1">
            <a:spLocks noChangeArrowheads="1"/>
          </p:cNvSpPr>
          <p:nvPr/>
        </p:nvSpPr>
        <p:spPr bwMode="auto">
          <a:xfrm>
            <a:off x="344488" y="5229225"/>
            <a:ext cx="9072562" cy="366713"/>
          </a:xfrm>
          <a:prstGeom prst="rect">
            <a:avLst/>
          </a:prstGeom>
          <a:noFill/>
          <a:ln w="9525">
            <a:noFill/>
            <a:miter lim="800000"/>
            <a:headEnd/>
            <a:tailEnd/>
          </a:ln>
        </p:spPr>
        <p:txBody>
          <a:bodyPr>
            <a:spAutoFit/>
          </a:bodyPr>
          <a:lstStyle/>
          <a:p>
            <a:pPr>
              <a:spcBef>
                <a:spcPct val="50000"/>
              </a:spcBef>
            </a:pPr>
            <a:endParaRPr lang="zh-TW" altLang="zh-TW"/>
          </a:p>
        </p:txBody>
      </p:sp>
      <p:sp>
        <p:nvSpPr>
          <p:cNvPr id="36870" name="Text Box 8"/>
          <p:cNvSpPr txBox="1">
            <a:spLocks noChangeArrowheads="1"/>
          </p:cNvSpPr>
          <p:nvPr/>
        </p:nvSpPr>
        <p:spPr bwMode="auto">
          <a:xfrm>
            <a:off x="488950" y="5057775"/>
            <a:ext cx="8856663" cy="1525588"/>
          </a:xfrm>
          <a:prstGeom prst="rect">
            <a:avLst/>
          </a:prstGeom>
          <a:noFill/>
          <a:ln w="9525">
            <a:noFill/>
            <a:miter lim="800000"/>
            <a:headEnd/>
            <a:tailEnd/>
          </a:ln>
        </p:spPr>
        <p:txBody>
          <a:bodyPr>
            <a:spAutoFit/>
          </a:bodyPr>
          <a:lstStyle/>
          <a:p>
            <a:pPr>
              <a:spcBef>
                <a:spcPct val="50000"/>
              </a:spcBef>
            </a:pPr>
            <a:r>
              <a:rPr lang="zh-TW" altLang="en-US" sz="2800" b="1"/>
              <a:t>採用</a:t>
            </a:r>
            <a:r>
              <a:rPr lang="en-US" altLang="zh-TW" sz="2800" b="1"/>
              <a:t>621</a:t>
            </a:r>
            <a:r>
              <a:rPr lang="zh-TW" altLang="en-US" sz="2800" b="1"/>
              <a:t>顆不易變形的</a:t>
            </a:r>
            <a:r>
              <a:rPr lang="zh-TW" altLang="en-US" sz="2800" b="1">
                <a:solidFill>
                  <a:srgbClr val="9933FF"/>
                </a:solidFill>
              </a:rPr>
              <a:t>高錳碳鋼獨立筒彈簧</a:t>
            </a:r>
            <a:r>
              <a:rPr lang="zh-TW" altLang="en-US" sz="2800" b="1"/>
              <a:t>外，更添加特殊</a:t>
            </a:r>
            <a:r>
              <a:rPr lang="zh-TW" altLang="en-US" sz="2800" b="1">
                <a:solidFill>
                  <a:srgbClr val="9933FF"/>
                </a:solidFill>
              </a:rPr>
              <a:t>無段式釋壓裝置</a:t>
            </a:r>
            <a:r>
              <a:rPr lang="en-US" altLang="zh-TW" sz="2800" b="1"/>
              <a:t>,</a:t>
            </a:r>
            <a:r>
              <a:rPr lang="zh-TW" altLang="en-US" sz="2800" b="1"/>
              <a:t>給使用者零壓力的睡眠品質</a:t>
            </a:r>
            <a:r>
              <a:rPr lang="en-US" altLang="zh-TW" sz="2800" b="1"/>
              <a:t>,</a:t>
            </a:r>
            <a:r>
              <a:rPr lang="zh-TW" altLang="en-US" sz="2800" b="1"/>
              <a:t>此床</a:t>
            </a:r>
            <a:r>
              <a:rPr lang="zh-TW" altLang="en-US" sz="2800" b="1">
                <a:solidFill>
                  <a:srgbClr val="9933FF"/>
                </a:solidFill>
              </a:rPr>
              <a:t>能承受重</a:t>
            </a:r>
            <a:r>
              <a:rPr lang="en-US" altLang="zh-TW" sz="2800" b="1">
                <a:solidFill>
                  <a:srgbClr val="9933FF"/>
                </a:solidFill>
              </a:rPr>
              <a:t>80KG</a:t>
            </a:r>
            <a:r>
              <a:rPr lang="zh-TW" altLang="en-US" sz="2800" b="1">
                <a:solidFill>
                  <a:srgbClr val="9933FF"/>
                </a:solidFill>
              </a:rPr>
              <a:t>的重壓與彈跳</a:t>
            </a:r>
            <a:r>
              <a:rPr lang="en-US" altLang="zh-TW" sz="2800" b="1"/>
              <a:t>,</a:t>
            </a:r>
            <a:r>
              <a:rPr lang="zh-TW" altLang="en-US" sz="2800" b="1"/>
              <a:t>絕不會有彈簧受損得現象</a:t>
            </a:r>
            <a:r>
              <a:rPr lang="en-US" altLang="zh-TW" sz="2800" b="1"/>
              <a:t>.                          </a:t>
            </a:r>
            <a:r>
              <a:rPr lang="en-US" altLang="zh-TW" sz="1000" b="1"/>
              <a:t>47A</a:t>
            </a:r>
            <a:r>
              <a:rPr lang="en-US" altLang="zh-TW" sz="10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488950" y="0"/>
            <a:ext cx="8915400" cy="1143000"/>
          </a:xfrm>
        </p:spPr>
        <p:txBody>
          <a:bodyPr/>
          <a:lstStyle/>
          <a:p>
            <a:pPr eaLnBrk="1" hangingPunct="1"/>
            <a:r>
              <a:rPr lang="zh-TW" altLang="en-US" sz="6700" b="1" smtClean="0">
                <a:solidFill>
                  <a:srgbClr val="FF00FF"/>
                </a:solidFill>
              </a:rPr>
              <a:t>獨 立 三 層 加 高</a:t>
            </a:r>
            <a:r>
              <a:rPr lang="zh-TW" altLang="en-US" smtClean="0"/>
              <a:t> </a:t>
            </a:r>
          </a:p>
        </p:txBody>
      </p:sp>
      <p:pic>
        <p:nvPicPr>
          <p:cNvPr id="37891" name="Picture 5" descr="IMG_0401"/>
          <p:cNvPicPr>
            <a:picLocks noChangeAspect="1" noChangeArrowheads="1"/>
          </p:cNvPicPr>
          <p:nvPr/>
        </p:nvPicPr>
        <p:blipFill>
          <a:blip r:embed="rId2" cstate="email"/>
          <a:srcRect/>
          <a:stretch>
            <a:fillRect/>
          </a:stretch>
        </p:blipFill>
        <p:spPr bwMode="auto">
          <a:xfrm>
            <a:off x="415925" y="1268413"/>
            <a:ext cx="4537075" cy="3024187"/>
          </a:xfrm>
          <a:prstGeom prst="rect">
            <a:avLst/>
          </a:prstGeom>
          <a:noFill/>
          <a:ln w="9525">
            <a:noFill/>
            <a:miter lim="800000"/>
            <a:headEnd/>
            <a:tailEnd/>
          </a:ln>
        </p:spPr>
      </p:pic>
      <p:pic>
        <p:nvPicPr>
          <p:cNvPr id="37892" name="Picture 6" descr="IMG_0397"/>
          <p:cNvPicPr>
            <a:picLocks noChangeAspect="1" noChangeArrowheads="1"/>
          </p:cNvPicPr>
          <p:nvPr/>
        </p:nvPicPr>
        <p:blipFill>
          <a:blip r:embed="rId3" cstate="email"/>
          <a:srcRect/>
          <a:stretch>
            <a:fillRect/>
          </a:stretch>
        </p:blipFill>
        <p:spPr bwMode="auto">
          <a:xfrm>
            <a:off x="5240338" y="1268413"/>
            <a:ext cx="4321175" cy="3024187"/>
          </a:xfrm>
          <a:prstGeom prst="rect">
            <a:avLst/>
          </a:prstGeom>
          <a:noFill/>
          <a:ln w="9525">
            <a:noFill/>
            <a:miter lim="800000"/>
            <a:headEnd/>
            <a:tailEnd/>
          </a:ln>
        </p:spPr>
      </p:pic>
      <p:sp>
        <p:nvSpPr>
          <p:cNvPr id="37893" name="Text Box 7"/>
          <p:cNvSpPr txBox="1">
            <a:spLocks noChangeArrowheads="1"/>
          </p:cNvSpPr>
          <p:nvPr/>
        </p:nvSpPr>
        <p:spPr bwMode="auto">
          <a:xfrm>
            <a:off x="344488" y="4292600"/>
            <a:ext cx="9072562" cy="2378075"/>
          </a:xfrm>
          <a:prstGeom prst="rect">
            <a:avLst/>
          </a:prstGeom>
          <a:noFill/>
          <a:ln w="9525">
            <a:noFill/>
            <a:miter lim="800000"/>
            <a:headEnd/>
            <a:tailEnd/>
          </a:ln>
        </p:spPr>
        <p:txBody>
          <a:bodyPr>
            <a:spAutoFit/>
          </a:bodyPr>
          <a:lstStyle/>
          <a:p>
            <a:r>
              <a:rPr lang="zh-TW" altLang="en-US" sz="3000" b="1">
                <a:solidFill>
                  <a:srgbClr val="FF3300"/>
                </a:solidFill>
              </a:rPr>
              <a:t>彈簧</a:t>
            </a:r>
            <a:r>
              <a:rPr lang="en-US" altLang="zh-TW" sz="3000" b="1"/>
              <a:t>:</a:t>
            </a:r>
            <a:r>
              <a:rPr lang="zh-TW" altLang="en-US" sz="3000" b="1"/>
              <a:t>以</a:t>
            </a:r>
            <a:r>
              <a:rPr lang="zh-TW" altLang="en-US" sz="3000" b="1">
                <a:solidFill>
                  <a:srgbClr val="9933FF"/>
                </a:solidFill>
              </a:rPr>
              <a:t>線徑</a:t>
            </a:r>
            <a:r>
              <a:rPr lang="en-US" altLang="zh-TW" sz="3000" b="1">
                <a:solidFill>
                  <a:srgbClr val="9933FF"/>
                </a:solidFill>
              </a:rPr>
              <a:t>2.3mm</a:t>
            </a:r>
            <a:r>
              <a:rPr lang="zh-TW" altLang="en-US" sz="3000" b="1">
                <a:solidFill>
                  <a:srgbClr val="9933FF"/>
                </a:solidFill>
              </a:rPr>
              <a:t>的高錳碳鋼獨立筒</a:t>
            </a:r>
            <a:r>
              <a:rPr lang="zh-TW" altLang="en-US" sz="3000" b="1"/>
              <a:t>製成</a:t>
            </a:r>
            <a:r>
              <a:rPr lang="zh-TW" altLang="en-US" sz="3000"/>
              <a:t>。</a:t>
            </a:r>
            <a:endParaRPr lang="zh-TW" altLang="en-US" sz="3000" b="1"/>
          </a:p>
          <a:p>
            <a:r>
              <a:rPr lang="zh-TW" altLang="en-US" sz="3000" b="1">
                <a:solidFill>
                  <a:srgbClr val="FF3300"/>
                </a:solidFill>
              </a:rPr>
              <a:t>表布</a:t>
            </a:r>
            <a:r>
              <a:rPr lang="en-US" altLang="zh-TW" sz="3000" b="1"/>
              <a:t>:</a:t>
            </a:r>
            <a:r>
              <a:rPr lang="en-US" altLang="zh-TW" sz="3000"/>
              <a:t> </a:t>
            </a:r>
            <a:r>
              <a:rPr lang="zh-TW" altLang="en-US" sz="3000" b="1"/>
              <a:t>採用</a:t>
            </a:r>
            <a:r>
              <a:rPr lang="zh-TW" altLang="en-US" sz="3000" b="1">
                <a:solidFill>
                  <a:srgbClr val="9933FF"/>
                </a:solidFill>
              </a:rPr>
              <a:t>高級提花布</a:t>
            </a:r>
            <a:r>
              <a:rPr lang="zh-TW" altLang="en-US" sz="3000" b="1"/>
              <a:t>、</a:t>
            </a:r>
            <a:r>
              <a:rPr lang="en-US" altLang="zh-TW" sz="3000" b="1"/>
              <a:t>35</a:t>
            </a:r>
            <a:r>
              <a:rPr lang="zh-TW" altLang="en-US" sz="3000" b="1"/>
              <a:t>％高密度泡棉、杜邦棉，具有防蟎、高透氣性的功能外更</a:t>
            </a:r>
            <a:r>
              <a:rPr lang="zh-TW" altLang="en-US" sz="3000" b="1">
                <a:solidFill>
                  <a:srgbClr val="9933FF"/>
                </a:solidFill>
              </a:rPr>
              <a:t>順應人體肌膚</a:t>
            </a:r>
            <a:r>
              <a:rPr lang="zh-TW" altLang="en-US" sz="3000" b="1"/>
              <a:t>。</a:t>
            </a:r>
          </a:p>
          <a:p>
            <a:r>
              <a:rPr lang="zh-TW" altLang="en-US" sz="3000" b="1">
                <a:solidFill>
                  <a:srgbClr val="FF3300"/>
                </a:solidFill>
              </a:rPr>
              <a:t>特性</a:t>
            </a:r>
            <a:r>
              <a:rPr lang="en-US" altLang="zh-TW" sz="3000" b="1"/>
              <a:t>:</a:t>
            </a:r>
            <a:r>
              <a:rPr lang="en-US" altLang="zh-TW" sz="3000"/>
              <a:t> </a:t>
            </a:r>
            <a:r>
              <a:rPr lang="zh-TW" altLang="en-US" sz="3000" b="1"/>
              <a:t>添加</a:t>
            </a:r>
            <a:r>
              <a:rPr lang="zh-TW" altLang="en-US" sz="3000" b="1">
                <a:solidFill>
                  <a:srgbClr val="9933FF"/>
                </a:solidFill>
              </a:rPr>
              <a:t>無段式釋壓裝置</a:t>
            </a:r>
            <a:r>
              <a:rPr lang="en-US" altLang="zh-TW" sz="3000" b="1"/>
              <a:t>,</a:t>
            </a:r>
            <a:r>
              <a:rPr lang="zh-TW" altLang="en-US" sz="3000" b="1"/>
              <a:t>除帶給使用者</a:t>
            </a:r>
            <a:r>
              <a:rPr lang="zh-TW" altLang="en-US" sz="3000" b="1">
                <a:solidFill>
                  <a:srgbClr val="9933FF"/>
                </a:solidFill>
              </a:rPr>
              <a:t>零壓力的睡眠品質</a:t>
            </a:r>
            <a:r>
              <a:rPr lang="zh-TW" altLang="en-US" sz="3000" b="1"/>
              <a:t>外</a:t>
            </a:r>
            <a:r>
              <a:rPr lang="en-US" altLang="zh-TW" sz="3000" b="1"/>
              <a:t>,</a:t>
            </a:r>
            <a:r>
              <a:rPr lang="zh-TW" altLang="en-US" sz="3000" b="1"/>
              <a:t>更能達到百分之百零重力之享受。           </a:t>
            </a:r>
            <a:r>
              <a:rPr lang="en-US" altLang="zh-TW" sz="1000" b="1"/>
              <a:t>45A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字方塊 3"/>
          <p:cNvSpPr txBox="1">
            <a:spLocks noChangeArrowheads="1"/>
          </p:cNvSpPr>
          <p:nvPr/>
        </p:nvSpPr>
        <p:spPr bwMode="auto">
          <a:xfrm>
            <a:off x="696913" y="0"/>
            <a:ext cx="8667750" cy="954088"/>
          </a:xfrm>
          <a:prstGeom prst="rect">
            <a:avLst/>
          </a:prstGeom>
          <a:noFill/>
          <a:ln w="9525">
            <a:noFill/>
            <a:miter lim="800000"/>
            <a:headEnd/>
            <a:tailEnd/>
          </a:ln>
        </p:spPr>
        <p:txBody>
          <a:bodyPr>
            <a:spAutoFit/>
          </a:bodyPr>
          <a:lstStyle/>
          <a:p>
            <a:r>
              <a:rPr lang="zh-TW" altLang="en-US" sz="5600" b="1">
                <a:solidFill>
                  <a:srgbClr val="FB21D1"/>
                </a:solidFill>
                <a:latin typeface="標楷體" pitchFamily="65" charset="-120"/>
                <a:ea typeface="標楷體" pitchFamily="65" charset="-120"/>
              </a:rPr>
              <a:t>   舒     夢     雅</a:t>
            </a:r>
          </a:p>
        </p:txBody>
      </p:sp>
      <p:sp>
        <p:nvSpPr>
          <p:cNvPr id="8" name="文字方塊 7"/>
          <p:cNvSpPr txBox="1"/>
          <p:nvPr/>
        </p:nvSpPr>
        <p:spPr>
          <a:xfrm>
            <a:off x="5803900" y="928688"/>
            <a:ext cx="4102100" cy="8064500"/>
          </a:xfrm>
          <a:prstGeom prst="rect">
            <a:avLst/>
          </a:prstGeom>
          <a:noFill/>
        </p:spPr>
        <p:txBody>
          <a:bodyPr>
            <a:spAutoFit/>
          </a:bodyPr>
          <a:lstStyle/>
          <a:p>
            <a:pPr>
              <a:defRPr/>
            </a:pPr>
            <a:r>
              <a:rPr lang="en-US" altLang="zh-TW" sz="2200" dirty="0">
                <a:solidFill>
                  <a:srgbClr val="FF0000"/>
                </a:solidFill>
                <a:latin typeface="+mj-ea"/>
                <a:ea typeface="+mj-ea"/>
              </a:rPr>
              <a:t>※</a:t>
            </a:r>
            <a:r>
              <a:rPr lang="zh-TW" altLang="en-US" sz="2400" b="1" u="sng" dirty="0">
                <a:solidFill>
                  <a:srgbClr val="9933FF"/>
                </a:solidFill>
                <a:ea typeface="新細明體" pitchFamily="18" charset="-120"/>
              </a:rPr>
              <a:t>百分之百高級純棉舒柔布</a:t>
            </a:r>
            <a:r>
              <a:rPr lang="zh-TW" altLang="en-US" sz="2200" b="1" u="sng" dirty="0">
                <a:solidFill>
                  <a:srgbClr val="FF0000"/>
                </a:solidFill>
                <a:latin typeface="+mj-ea"/>
                <a:ea typeface="+mj-ea"/>
              </a:rPr>
              <a:t>超立體立體車紋表布，透氣舒適，防蹣抗菌與人體肌膚感度相似，睡眠更安心</a:t>
            </a:r>
            <a:r>
              <a:rPr lang="en-US" altLang="zh-TW" sz="2200" b="1" u="sng" dirty="0">
                <a:solidFill>
                  <a:srgbClr val="FF0000"/>
                </a:solidFill>
                <a:latin typeface="+mj-ea"/>
                <a:ea typeface="+mj-ea"/>
              </a:rPr>
              <a:t>!</a:t>
            </a:r>
          </a:p>
          <a:p>
            <a:pPr>
              <a:defRPr/>
            </a:pPr>
            <a:endParaRPr lang="en-US" altLang="zh-TW" sz="2200" dirty="0">
              <a:solidFill>
                <a:schemeClr val="accent1">
                  <a:lumMod val="60000"/>
                  <a:lumOff val="40000"/>
                </a:schemeClr>
              </a:solidFill>
              <a:latin typeface="+mj-ea"/>
              <a:ea typeface="+mj-ea"/>
            </a:endParaRPr>
          </a:p>
          <a:p>
            <a:pPr>
              <a:defRPr/>
            </a:pPr>
            <a:r>
              <a:rPr lang="en-US" altLang="zh-TW" sz="2200" dirty="0">
                <a:solidFill>
                  <a:srgbClr val="FF0000"/>
                </a:solidFill>
                <a:latin typeface="+mj-ea"/>
                <a:ea typeface="+mj-ea"/>
              </a:rPr>
              <a:t>※</a:t>
            </a:r>
            <a:r>
              <a:rPr lang="zh-TW" altLang="en-US" sz="2200" b="1" i="1" dirty="0">
                <a:latin typeface="+mj-ea"/>
                <a:ea typeface="+mj-ea"/>
              </a:rPr>
              <a:t>彈簧採用中鋼</a:t>
            </a:r>
            <a:r>
              <a:rPr lang="en-US" altLang="zh-TW" sz="2200" b="1" i="1" dirty="0">
                <a:solidFill>
                  <a:srgbClr val="9933FF"/>
                </a:solidFill>
                <a:latin typeface="+mj-ea"/>
                <a:ea typeface="+mj-ea"/>
              </a:rPr>
              <a:t>2.5mm</a:t>
            </a:r>
            <a:r>
              <a:rPr lang="zh-TW" altLang="en-US" sz="2200" b="1" i="1" dirty="0">
                <a:solidFill>
                  <a:srgbClr val="9933FF"/>
                </a:solidFill>
                <a:latin typeface="+mj-ea"/>
                <a:ea typeface="+mj-ea"/>
              </a:rPr>
              <a:t>的超硬彈簧</a:t>
            </a:r>
            <a:r>
              <a:rPr lang="en-US" altLang="zh-TW" sz="2200" b="1" i="1" dirty="0">
                <a:latin typeface="+mj-ea"/>
                <a:ea typeface="+mj-ea"/>
              </a:rPr>
              <a:t>,</a:t>
            </a:r>
            <a:r>
              <a:rPr lang="zh-TW" altLang="en-US" sz="2200" b="1" i="1" dirty="0">
                <a:latin typeface="+mj-ea"/>
                <a:ea typeface="+mj-ea"/>
              </a:rPr>
              <a:t>讓習慣睡硬床的您不會因為適應新床墊而失眠！</a:t>
            </a:r>
            <a:endParaRPr lang="en-US" altLang="zh-TW" sz="2200" b="1" i="1" dirty="0">
              <a:latin typeface="+mj-ea"/>
              <a:ea typeface="+mj-ea"/>
            </a:endParaRPr>
          </a:p>
          <a:p>
            <a:pPr>
              <a:defRPr/>
            </a:pPr>
            <a:endParaRPr lang="en-US" altLang="zh-TW" sz="2200" dirty="0">
              <a:solidFill>
                <a:schemeClr val="accent1">
                  <a:lumMod val="60000"/>
                  <a:lumOff val="40000"/>
                </a:schemeClr>
              </a:solidFill>
              <a:ea typeface="新細明體" pitchFamily="18" charset="-120"/>
            </a:endParaRPr>
          </a:p>
          <a:p>
            <a:pPr>
              <a:defRPr/>
            </a:pPr>
            <a:r>
              <a:rPr lang="en-US" altLang="zh-TW" sz="2200" dirty="0">
                <a:solidFill>
                  <a:srgbClr val="FF0000"/>
                </a:solidFill>
                <a:ea typeface="新細明體" pitchFamily="18" charset="-120"/>
              </a:rPr>
              <a:t>※</a:t>
            </a:r>
            <a:r>
              <a:rPr lang="zh-TW" altLang="en-US" sz="2200" b="1" i="1" u="sng" dirty="0">
                <a:solidFill>
                  <a:srgbClr val="9900CC"/>
                </a:solidFill>
                <a:ea typeface="新細明體" pitchFamily="18" charset="-120"/>
              </a:rPr>
              <a:t>全床採用高科技</a:t>
            </a:r>
            <a:r>
              <a:rPr lang="en-US" altLang="zh-TW" sz="2200" b="1" i="1" u="sng" dirty="0">
                <a:solidFill>
                  <a:srgbClr val="9900CC"/>
                </a:solidFill>
                <a:ea typeface="新細明體" pitchFamily="18" charset="-120"/>
              </a:rPr>
              <a:t>3D</a:t>
            </a:r>
            <a:r>
              <a:rPr lang="zh-TW" altLang="en-US" sz="2200" b="1" i="1" u="sng" dirty="0">
                <a:solidFill>
                  <a:srgbClr val="9900CC"/>
                </a:solidFill>
                <a:ea typeface="新細明體" pitchFamily="18" charset="-120"/>
              </a:rPr>
              <a:t>立體網眼</a:t>
            </a:r>
            <a:r>
              <a:rPr lang="en-US" altLang="zh-TW" sz="2200" b="1" i="1" u="sng" dirty="0">
                <a:solidFill>
                  <a:srgbClr val="9900CC"/>
                </a:solidFill>
                <a:ea typeface="新細明體" pitchFamily="18" charset="-120"/>
              </a:rPr>
              <a:t>,</a:t>
            </a:r>
            <a:r>
              <a:rPr lang="zh-TW" altLang="en-US" sz="2200" b="1" i="1" u="sng" dirty="0">
                <a:solidFill>
                  <a:srgbClr val="9900CC"/>
                </a:solidFill>
                <a:ea typeface="新細明體" pitchFamily="18" charset="-120"/>
              </a:rPr>
              <a:t>減少睡眠時所產生的悶熱現象。</a:t>
            </a:r>
            <a:endParaRPr lang="en-US" altLang="zh-TW" sz="2200" b="1" i="1" u="sng" dirty="0">
              <a:solidFill>
                <a:srgbClr val="9900CC"/>
              </a:solidFill>
              <a:ea typeface="新細明體" pitchFamily="18" charset="-120"/>
            </a:endParaRPr>
          </a:p>
          <a:p>
            <a:pPr>
              <a:defRPr/>
            </a:pPr>
            <a:endParaRPr lang="en-US" altLang="zh-TW" sz="2200" dirty="0">
              <a:solidFill>
                <a:schemeClr val="accent1">
                  <a:lumMod val="60000"/>
                  <a:lumOff val="40000"/>
                </a:schemeClr>
              </a:solidFill>
              <a:ea typeface="新細明體" pitchFamily="18" charset="-120"/>
            </a:endParaRPr>
          </a:p>
          <a:p>
            <a:pPr>
              <a:defRPr/>
            </a:pPr>
            <a:r>
              <a:rPr lang="en-US" altLang="zh-TW" sz="2200" dirty="0">
                <a:solidFill>
                  <a:srgbClr val="FF0000"/>
                </a:solidFill>
                <a:ea typeface="新細明體" pitchFamily="18" charset="-120"/>
              </a:rPr>
              <a:t>※</a:t>
            </a:r>
            <a:r>
              <a:rPr lang="zh-TW" altLang="en-US" sz="2200" b="1" i="1" dirty="0">
                <a:solidFill>
                  <a:srgbClr val="00B0F0"/>
                </a:solidFill>
                <a:ea typeface="新細明體" pitchFamily="18" charset="-120"/>
              </a:rPr>
              <a:t>採用世界級的減壓泡棉，能減低干擾達</a:t>
            </a:r>
            <a:r>
              <a:rPr lang="en-US" altLang="zh-TW" sz="2200" b="1" i="1" dirty="0">
                <a:solidFill>
                  <a:srgbClr val="00B0F0"/>
                </a:solidFill>
                <a:ea typeface="新細明體" pitchFamily="18" charset="-120"/>
              </a:rPr>
              <a:t>35%</a:t>
            </a:r>
            <a:r>
              <a:rPr lang="zh-TW" altLang="en-US" sz="2200" b="1" i="1" dirty="0">
                <a:solidFill>
                  <a:srgbClr val="00B0F0"/>
                </a:solidFill>
                <a:ea typeface="新細明體" pitchFamily="18" charset="-120"/>
              </a:rPr>
              <a:t>，正三線設計無需定期翻轉床墊。</a:t>
            </a:r>
            <a:r>
              <a:rPr lang="en-US" altLang="zh-TW" sz="2200" dirty="0">
                <a:solidFill>
                  <a:schemeClr val="accent1">
                    <a:lumMod val="60000"/>
                    <a:lumOff val="40000"/>
                  </a:schemeClr>
                </a:solidFill>
                <a:ea typeface="新細明體" pitchFamily="18" charset="-120"/>
              </a:rPr>
              <a:t> </a:t>
            </a:r>
            <a:endParaRPr lang="en-US" altLang="zh-TW" sz="2200" b="1" i="1" dirty="0">
              <a:solidFill>
                <a:srgbClr val="00B0F0"/>
              </a:solidFill>
              <a:ea typeface="新細明體" pitchFamily="18" charset="-120"/>
            </a:endParaRPr>
          </a:p>
          <a:p>
            <a:pPr>
              <a:defRPr/>
            </a:pPr>
            <a:r>
              <a:rPr lang="zh-TW" altLang="en-US" sz="2200" b="1" i="1" dirty="0">
                <a:solidFill>
                  <a:srgbClr val="00B0F0"/>
                </a:solidFill>
                <a:ea typeface="新細明體" pitchFamily="18" charset="-120"/>
              </a:rPr>
              <a:t>                                                  </a:t>
            </a:r>
            <a:r>
              <a:rPr lang="en-US" altLang="zh-TW" sz="1000" dirty="0">
                <a:ea typeface="新細明體" pitchFamily="18" charset="-120"/>
              </a:rPr>
              <a:t>47A</a:t>
            </a:r>
            <a:endParaRPr lang="en-US" altLang="zh-TW" sz="2200" b="1" i="1" dirty="0">
              <a:ea typeface="新細明體" pitchFamily="18" charset="-120"/>
            </a:endParaRPr>
          </a:p>
          <a:p>
            <a:pPr>
              <a:defRPr/>
            </a:pPr>
            <a:endParaRPr lang="en-US" altLang="zh-TW" sz="2200" b="1" i="1" dirty="0">
              <a:solidFill>
                <a:srgbClr val="9900CC"/>
              </a:solidFill>
              <a:ea typeface="新細明體" pitchFamily="18" charset="-120"/>
            </a:endParaRPr>
          </a:p>
          <a:p>
            <a:pPr>
              <a:defRPr/>
            </a:pPr>
            <a:endParaRPr lang="en-US" altLang="zh-TW" sz="2400" b="1" i="1" dirty="0">
              <a:solidFill>
                <a:srgbClr val="9900CC"/>
              </a:solidFill>
              <a:ea typeface="新細明體" pitchFamily="18" charset="-120"/>
            </a:endParaRPr>
          </a:p>
          <a:p>
            <a:pPr>
              <a:defRPr/>
            </a:pPr>
            <a:endParaRPr lang="en-US" altLang="zh-TW" sz="2400" b="1" i="1" dirty="0">
              <a:latin typeface="+mj-ea"/>
              <a:ea typeface="+mj-ea"/>
            </a:endParaRPr>
          </a:p>
          <a:p>
            <a:pPr>
              <a:defRPr/>
            </a:pPr>
            <a:endParaRPr lang="en-US" altLang="zh-TW" sz="2400" b="1" i="1" dirty="0">
              <a:latin typeface="+mj-ea"/>
              <a:ea typeface="+mj-ea"/>
            </a:endParaRPr>
          </a:p>
          <a:p>
            <a:pPr>
              <a:defRPr/>
            </a:pPr>
            <a:endParaRPr lang="en-US" altLang="zh-TW" sz="2400" b="1" i="1" dirty="0">
              <a:latin typeface="+mj-ea"/>
              <a:ea typeface="+mj-ea"/>
            </a:endParaRPr>
          </a:p>
          <a:p>
            <a:pPr>
              <a:defRPr/>
            </a:pPr>
            <a:endParaRPr lang="zh-TW" altLang="en-US" sz="2200" i="1" dirty="0">
              <a:ea typeface="新細明體" pitchFamily="18" charset="-120"/>
            </a:endParaRPr>
          </a:p>
        </p:txBody>
      </p:sp>
      <p:pic>
        <p:nvPicPr>
          <p:cNvPr id="38916" name="圖片 10" descr="DSC_0014.1.jpg"/>
          <p:cNvPicPr>
            <a:picLocks noChangeAspect="1"/>
          </p:cNvPicPr>
          <p:nvPr/>
        </p:nvPicPr>
        <p:blipFill>
          <a:blip r:embed="rId2" cstate="email"/>
          <a:srcRect/>
          <a:stretch>
            <a:fillRect/>
          </a:stretch>
        </p:blipFill>
        <p:spPr bwMode="auto">
          <a:xfrm>
            <a:off x="231775" y="928688"/>
            <a:ext cx="5418138" cy="2714625"/>
          </a:xfrm>
          <a:prstGeom prst="rect">
            <a:avLst/>
          </a:prstGeom>
          <a:noFill/>
          <a:ln w="9525">
            <a:noFill/>
            <a:miter lim="800000"/>
            <a:headEnd/>
            <a:tailEnd/>
          </a:ln>
        </p:spPr>
      </p:pic>
      <p:pic>
        <p:nvPicPr>
          <p:cNvPr id="38917" name="圖片 11" descr="DSC_0016.JPG"/>
          <p:cNvPicPr>
            <a:picLocks noChangeAspect="1"/>
          </p:cNvPicPr>
          <p:nvPr/>
        </p:nvPicPr>
        <p:blipFill>
          <a:blip r:embed="rId3" cstate="email"/>
          <a:srcRect/>
          <a:stretch>
            <a:fillRect/>
          </a:stretch>
        </p:blipFill>
        <p:spPr bwMode="auto">
          <a:xfrm>
            <a:off x="231775" y="3714750"/>
            <a:ext cx="5418138" cy="29289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60388" y="333375"/>
            <a:ext cx="8915400" cy="1570038"/>
          </a:xfrm>
        </p:spPr>
        <p:txBody>
          <a:bodyPr/>
          <a:lstStyle/>
          <a:p>
            <a:pPr algn="l" eaLnBrk="1" hangingPunct="1"/>
            <a:r>
              <a:rPr lang="en-US" altLang="zh-TW" sz="4000" b="1" smtClean="0">
                <a:solidFill>
                  <a:srgbClr val="9933FF"/>
                </a:solidFill>
              </a:rPr>
              <a:t>           </a:t>
            </a:r>
            <a:r>
              <a:rPr lang="zh-TW" altLang="en-US" sz="4000" b="1" smtClean="0">
                <a:solidFill>
                  <a:srgbClr val="9933FF"/>
                </a:solidFill>
              </a:rPr>
              <a:t>＊本公司各類床墊介紹＊</a:t>
            </a:r>
            <a:r>
              <a:rPr lang="zh-TW" altLang="en-US" sz="4800" b="1" smtClean="0">
                <a:solidFill>
                  <a:srgbClr val="9933FF"/>
                </a:solidFill>
              </a:rPr>
              <a:t/>
            </a:r>
            <a:br>
              <a:rPr lang="zh-TW" altLang="en-US" sz="4800" b="1" smtClean="0">
                <a:solidFill>
                  <a:srgbClr val="9933FF"/>
                </a:solidFill>
              </a:rPr>
            </a:br>
            <a:endParaRPr lang="zh-TW" altLang="en-US" sz="4800" b="1" smtClean="0">
              <a:solidFill>
                <a:srgbClr val="9933FF"/>
              </a:solidFill>
            </a:endParaRPr>
          </a:p>
        </p:txBody>
      </p:sp>
      <p:sp>
        <p:nvSpPr>
          <p:cNvPr id="21507" name="Rectangle 3"/>
          <p:cNvSpPr>
            <a:spLocks noGrp="1" noChangeArrowheads="1"/>
          </p:cNvSpPr>
          <p:nvPr>
            <p:ph type="body" idx="1"/>
          </p:nvPr>
        </p:nvSpPr>
        <p:spPr>
          <a:xfrm>
            <a:off x="488950" y="1196975"/>
            <a:ext cx="8915400" cy="5400675"/>
          </a:xfrm>
        </p:spPr>
        <p:txBody>
          <a:bodyPr/>
          <a:lstStyle/>
          <a:p>
            <a:pPr eaLnBrk="1" hangingPunct="1">
              <a:buFontTx/>
              <a:buNone/>
            </a:pPr>
            <a:endParaRPr lang="en-US" altLang="zh-TW" smtClean="0"/>
          </a:p>
          <a:p>
            <a:pPr eaLnBrk="1" hangingPunct="1">
              <a:buFontTx/>
              <a:buNone/>
            </a:pPr>
            <a:endParaRPr lang="en-US" altLang="zh-TW" smtClean="0"/>
          </a:p>
        </p:txBody>
      </p:sp>
      <p:sp>
        <p:nvSpPr>
          <p:cNvPr id="21508" name="Rectangle 4"/>
          <p:cNvSpPr>
            <a:spLocks noChangeArrowheads="1"/>
          </p:cNvSpPr>
          <p:nvPr/>
        </p:nvSpPr>
        <p:spPr bwMode="auto">
          <a:xfrm>
            <a:off x="184150" y="1125538"/>
            <a:ext cx="9721850" cy="1260475"/>
          </a:xfrm>
          <a:prstGeom prst="rect">
            <a:avLst/>
          </a:prstGeom>
          <a:noFill/>
          <a:ln w="9525">
            <a:noFill/>
            <a:miter lim="800000"/>
            <a:headEnd/>
            <a:tailEnd/>
          </a:ln>
        </p:spPr>
        <p:txBody>
          <a:bodyPr lIns="104927" tIns="52464" rIns="104927" bIns="52464" anchor="ctr"/>
          <a:lstStyle/>
          <a:p>
            <a:pPr algn="ctr"/>
            <a:r>
              <a:rPr lang="zh-TW" altLang="en-US" sz="6700" b="1">
                <a:solidFill>
                  <a:srgbClr val="FF00FF"/>
                </a:solidFill>
              </a:rPr>
              <a:t>本田獨立促銷</a:t>
            </a:r>
            <a:r>
              <a:rPr lang="zh-TW" altLang="en-US" sz="4000" b="1">
                <a:solidFill>
                  <a:schemeClr val="tx2"/>
                </a:solidFill>
              </a:rPr>
              <a:t> </a:t>
            </a:r>
          </a:p>
        </p:txBody>
      </p:sp>
      <p:sp>
        <p:nvSpPr>
          <p:cNvPr id="21509" name="Rectangle 5"/>
          <p:cNvSpPr>
            <a:spLocks noChangeArrowheads="1"/>
          </p:cNvSpPr>
          <p:nvPr/>
        </p:nvSpPr>
        <p:spPr bwMode="auto">
          <a:xfrm>
            <a:off x="5129213" y="2301875"/>
            <a:ext cx="4770437" cy="5476875"/>
          </a:xfrm>
          <a:prstGeom prst="rect">
            <a:avLst/>
          </a:prstGeom>
          <a:noFill/>
          <a:ln w="9525">
            <a:noFill/>
            <a:miter lim="800000"/>
            <a:headEnd/>
            <a:tailEnd/>
          </a:ln>
        </p:spPr>
        <p:txBody>
          <a:bodyPr lIns="104927" tIns="52464" rIns="104927" bIns="52464"/>
          <a:lstStyle/>
          <a:p>
            <a:pPr marL="342900" indent="-342900">
              <a:lnSpc>
                <a:spcPct val="80000"/>
              </a:lnSpc>
              <a:spcBef>
                <a:spcPct val="20000"/>
              </a:spcBef>
            </a:pPr>
            <a:r>
              <a:rPr lang="en-US" altLang="zh-TW" sz="1000" b="1"/>
              <a:t>           </a:t>
            </a:r>
            <a:r>
              <a:rPr lang="zh-TW" altLang="en-US" sz="2800" b="1">
                <a:latin typeface="新細明體" charset="-120"/>
              </a:rPr>
              <a:t>此床內部採用</a:t>
            </a:r>
            <a:r>
              <a:rPr lang="en-US" altLang="zh-TW" sz="2800" b="1">
                <a:solidFill>
                  <a:srgbClr val="9933FF"/>
                </a:solidFill>
                <a:latin typeface="新細明體" charset="-120"/>
              </a:rPr>
              <a:t>2.0mm</a:t>
            </a:r>
            <a:r>
              <a:rPr lang="zh-TW" altLang="en-US" sz="2800" b="1">
                <a:solidFill>
                  <a:srgbClr val="9933FF"/>
                </a:solidFill>
                <a:latin typeface="新細明體" charset="-120"/>
              </a:rPr>
              <a:t>線徑獨立筒共有</a:t>
            </a:r>
            <a:r>
              <a:rPr lang="en-US" altLang="zh-TW" sz="2800" b="1">
                <a:solidFill>
                  <a:srgbClr val="9933FF"/>
                </a:solidFill>
                <a:latin typeface="新細明體" charset="-120"/>
              </a:rPr>
              <a:t>620</a:t>
            </a:r>
            <a:r>
              <a:rPr lang="zh-TW" altLang="en-US" sz="2800" b="1">
                <a:solidFill>
                  <a:srgbClr val="9933FF"/>
                </a:solidFill>
                <a:latin typeface="新細明體" charset="-120"/>
              </a:rPr>
              <a:t>顆獨立筒彈簧</a:t>
            </a:r>
            <a:r>
              <a:rPr lang="en-US" altLang="zh-TW" sz="2800" b="1">
                <a:solidFill>
                  <a:srgbClr val="9933FF"/>
                </a:solidFill>
                <a:latin typeface="新細明體" charset="-120"/>
              </a:rPr>
              <a:t>,</a:t>
            </a:r>
            <a:r>
              <a:rPr lang="zh-TW" altLang="en-US" sz="2800" b="1">
                <a:solidFill>
                  <a:srgbClr val="9933FF"/>
                </a:solidFill>
                <a:latin typeface="新細明體" charset="-120"/>
              </a:rPr>
              <a:t>採並排式獨力筒排列</a:t>
            </a:r>
            <a:r>
              <a:rPr lang="en-US" altLang="zh-TW" sz="2800" b="1">
                <a:latin typeface="新細明體" charset="-120"/>
              </a:rPr>
              <a:t>,</a:t>
            </a:r>
            <a:r>
              <a:rPr lang="zh-TW" altLang="en-US" sz="2800" b="1">
                <a:latin typeface="新細明體" charset="-120"/>
              </a:rPr>
              <a:t>能承受</a:t>
            </a:r>
            <a:r>
              <a:rPr lang="en-US" altLang="zh-TW" sz="2800" b="1">
                <a:latin typeface="新細明體" charset="-120"/>
              </a:rPr>
              <a:t>360°</a:t>
            </a:r>
            <a:r>
              <a:rPr lang="zh-TW" altLang="en-US" sz="2800" b="1">
                <a:latin typeface="新細明體" charset="-120"/>
              </a:rPr>
              <a:t>各方面的壓力</a:t>
            </a:r>
            <a:r>
              <a:rPr lang="en-US" altLang="zh-TW" sz="2800" b="1">
                <a:latin typeface="新細明體" charset="-120"/>
              </a:rPr>
              <a:t>,</a:t>
            </a:r>
            <a:r>
              <a:rPr lang="zh-TW" altLang="en-US" sz="2800" b="1">
                <a:latin typeface="新細明體" charset="-120"/>
              </a:rPr>
              <a:t>符合人體工學的設計，能有效防止脊椎彎曲變形或其他背部問題的發生。它的特色在於每個彈簧皆可個別運作即使枕邊人徹夜未眠，輾轉翻身，也不會嚴重影響到熟睡的另一位。</a:t>
            </a:r>
          </a:p>
          <a:p>
            <a:pPr marL="342900" indent="-342900">
              <a:lnSpc>
                <a:spcPct val="80000"/>
              </a:lnSpc>
              <a:spcBef>
                <a:spcPct val="20000"/>
              </a:spcBef>
            </a:pPr>
            <a:r>
              <a:rPr lang="zh-TW" altLang="en-US" sz="2800" b="1">
                <a:latin typeface="新細明體" charset="-120"/>
              </a:rPr>
              <a:t>                                             </a:t>
            </a:r>
            <a:r>
              <a:rPr lang="en-US" altLang="zh-TW" sz="1000" b="1">
                <a:latin typeface="新細明體" charset="-120"/>
              </a:rPr>
              <a:t>24A</a:t>
            </a:r>
          </a:p>
        </p:txBody>
      </p:sp>
      <p:pic>
        <p:nvPicPr>
          <p:cNvPr id="21510" name="Picture 6" descr="IMG_0292"/>
          <p:cNvPicPr>
            <a:picLocks noChangeAspect="1" noChangeArrowheads="1"/>
          </p:cNvPicPr>
          <p:nvPr/>
        </p:nvPicPr>
        <p:blipFill>
          <a:blip r:embed="rId2" cstate="email"/>
          <a:srcRect/>
          <a:stretch>
            <a:fillRect/>
          </a:stretch>
        </p:blipFill>
        <p:spPr bwMode="auto">
          <a:xfrm>
            <a:off x="365125" y="2443163"/>
            <a:ext cx="4770438" cy="38893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560388" y="0"/>
            <a:ext cx="8915400" cy="1143000"/>
          </a:xfrm>
        </p:spPr>
        <p:txBody>
          <a:bodyPr/>
          <a:lstStyle/>
          <a:p>
            <a:pPr eaLnBrk="1" hangingPunct="1"/>
            <a:r>
              <a:rPr lang="zh-TW" altLang="en-US" sz="6700" b="1" smtClean="0">
                <a:solidFill>
                  <a:srgbClr val="FF00FF"/>
                </a:solidFill>
              </a:rPr>
              <a:t>超 彈 力 三 層 加 高</a:t>
            </a:r>
            <a:r>
              <a:rPr lang="zh-TW" altLang="en-US" smtClean="0"/>
              <a:t> </a:t>
            </a:r>
          </a:p>
        </p:txBody>
      </p:sp>
      <p:pic>
        <p:nvPicPr>
          <p:cNvPr id="39939" name="Picture 5" descr="IMG_0403"/>
          <p:cNvPicPr>
            <a:picLocks noChangeAspect="1" noChangeArrowheads="1"/>
          </p:cNvPicPr>
          <p:nvPr/>
        </p:nvPicPr>
        <p:blipFill>
          <a:blip r:embed="rId2" cstate="email"/>
          <a:srcRect/>
          <a:stretch>
            <a:fillRect/>
          </a:stretch>
        </p:blipFill>
        <p:spPr bwMode="auto">
          <a:xfrm>
            <a:off x="560388" y="1196975"/>
            <a:ext cx="4176712" cy="3311525"/>
          </a:xfrm>
          <a:prstGeom prst="rect">
            <a:avLst/>
          </a:prstGeom>
          <a:noFill/>
          <a:ln w="9525">
            <a:noFill/>
            <a:miter lim="800000"/>
            <a:headEnd/>
            <a:tailEnd/>
          </a:ln>
        </p:spPr>
      </p:pic>
      <p:pic>
        <p:nvPicPr>
          <p:cNvPr id="39940" name="Picture 6" descr="IMG_0455"/>
          <p:cNvPicPr>
            <a:picLocks noChangeAspect="1" noChangeArrowheads="1"/>
          </p:cNvPicPr>
          <p:nvPr/>
        </p:nvPicPr>
        <p:blipFill>
          <a:blip r:embed="rId3" cstate="email"/>
          <a:srcRect/>
          <a:stretch>
            <a:fillRect/>
          </a:stretch>
        </p:blipFill>
        <p:spPr bwMode="auto">
          <a:xfrm>
            <a:off x="4953000" y="1196975"/>
            <a:ext cx="4392613" cy="3311525"/>
          </a:xfrm>
          <a:prstGeom prst="rect">
            <a:avLst/>
          </a:prstGeom>
          <a:noFill/>
          <a:ln w="9525">
            <a:noFill/>
            <a:miter lim="800000"/>
            <a:headEnd/>
            <a:tailEnd/>
          </a:ln>
        </p:spPr>
      </p:pic>
      <p:sp>
        <p:nvSpPr>
          <p:cNvPr id="39941" name="Text Box 7"/>
          <p:cNvSpPr txBox="1">
            <a:spLocks noChangeArrowheads="1"/>
          </p:cNvSpPr>
          <p:nvPr/>
        </p:nvSpPr>
        <p:spPr bwMode="auto">
          <a:xfrm>
            <a:off x="560388" y="4581525"/>
            <a:ext cx="8785225" cy="2227263"/>
          </a:xfrm>
          <a:prstGeom prst="rect">
            <a:avLst/>
          </a:prstGeom>
          <a:noFill/>
          <a:ln w="9525">
            <a:noFill/>
            <a:miter lim="800000"/>
            <a:headEnd/>
            <a:tailEnd/>
          </a:ln>
        </p:spPr>
        <p:txBody>
          <a:bodyPr>
            <a:spAutoFit/>
          </a:bodyPr>
          <a:lstStyle/>
          <a:p>
            <a:r>
              <a:rPr lang="zh-TW" altLang="en-US" sz="2800" b="1"/>
              <a:t>採用</a:t>
            </a:r>
            <a:r>
              <a:rPr lang="zh-TW" altLang="en-US" sz="2800" b="1">
                <a:solidFill>
                  <a:srgbClr val="9933FF"/>
                </a:solidFill>
              </a:rPr>
              <a:t>美國</a:t>
            </a:r>
            <a:r>
              <a:rPr lang="en-US" altLang="zh-TW" sz="2800" b="1">
                <a:solidFill>
                  <a:srgbClr val="9933FF"/>
                </a:solidFill>
              </a:rPr>
              <a:t>Q</a:t>
            </a:r>
            <a:r>
              <a:rPr lang="zh-TW" altLang="en-US" sz="2800" b="1">
                <a:solidFill>
                  <a:srgbClr val="9933FF"/>
                </a:solidFill>
              </a:rPr>
              <a:t>床彈簧</a:t>
            </a:r>
            <a:r>
              <a:rPr lang="en-US" altLang="zh-TW" sz="2800" b="1"/>
              <a:t>,</a:t>
            </a:r>
            <a:r>
              <a:rPr lang="zh-TW" altLang="en-US" sz="2800" b="1"/>
              <a:t>此彈簧大於一般彈簧口徑約</a:t>
            </a:r>
            <a:r>
              <a:rPr lang="en-US" altLang="zh-TW" sz="2800" b="1"/>
              <a:t>1.5</a:t>
            </a:r>
            <a:r>
              <a:rPr lang="zh-TW" altLang="en-US" sz="2800" b="1"/>
              <a:t>倍</a:t>
            </a:r>
            <a:r>
              <a:rPr lang="en-US" altLang="zh-TW" sz="2800" b="1"/>
              <a:t>,</a:t>
            </a:r>
            <a:r>
              <a:rPr lang="zh-TW" altLang="en-US" sz="2800" b="1"/>
              <a:t>邊框用</a:t>
            </a:r>
            <a:r>
              <a:rPr lang="en-US" altLang="zh-TW" sz="2800" b="1"/>
              <a:t>3.9mm</a:t>
            </a:r>
            <a:r>
              <a:rPr lang="zh-TW" altLang="en-US" sz="2800" b="1"/>
              <a:t>的高猛碳鋼線固定</a:t>
            </a:r>
            <a:r>
              <a:rPr lang="en-US" altLang="zh-TW" sz="2800" b="1"/>
              <a:t>,</a:t>
            </a:r>
            <a:r>
              <a:rPr lang="zh-TW" altLang="en-US" sz="2800" b="1">
                <a:solidFill>
                  <a:srgbClr val="9933FF"/>
                </a:solidFill>
              </a:rPr>
              <a:t>此床彈簧通過</a:t>
            </a:r>
            <a:r>
              <a:rPr lang="en-US" altLang="zh-TW" sz="2800" b="1">
                <a:solidFill>
                  <a:srgbClr val="9933FF"/>
                </a:solidFill>
              </a:rPr>
              <a:t>8000kg</a:t>
            </a:r>
            <a:r>
              <a:rPr lang="zh-TW" altLang="en-US" sz="2800" b="1">
                <a:solidFill>
                  <a:srgbClr val="9933FF"/>
                </a:solidFill>
              </a:rPr>
              <a:t>的瞬間重力壓縮測試</a:t>
            </a:r>
            <a:r>
              <a:rPr lang="en-US" altLang="zh-TW" sz="2800" b="1">
                <a:solidFill>
                  <a:srgbClr val="9933FF"/>
                </a:solidFill>
              </a:rPr>
              <a:t>.</a:t>
            </a:r>
          </a:p>
          <a:p>
            <a:r>
              <a:rPr lang="zh-TW" altLang="en-US" sz="2800" b="1"/>
              <a:t>表布</a:t>
            </a:r>
            <a:r>
              <a:rPr lang="en-US" altLang="zh-TW" sz="2800" b="1"/>
              <a:t>:</a:t>
            </a:r>
            <a:r>
              <a:rPr lang="zh-TW" altLang="en-US" sz="2800" b="1"/>
              <a:t>採用</a:t>
            </a:r>
            <a:r>
              <a:rPr lang="zh-TW" altLang="en-US" sz="2800" b="1">
                <a:solidFill>
                  <a:srgbClr val="9933FF"/>
                </a:solidFill>
              </a:rPr>
              <a:t>麻沙提花布</a:t>
            </a:r>
            <a:r>
              <a:rPr lang="zh-TW" altLang="en-US" sz="2800" b="1"/>
              <a:t>並加入</a:t>
            </a:r>
            <a:r>
              <a:rPr lang="en-US" altLang="zh-TW" sz="2800" b="1"/>
              <a:t>5cm</a:t>
            </a:r>
            <a:r>
              <a:rPr lang="zh-TW" altLang="en-US" sz="2800" b="1"/>
              <a:t>的</a:t>
            </a:r>
            <a:r>
              <a:rPr lang="zh-TW" altLang="en-US" sz="2800" b="1">
                <a:solidFill>
                  <a:srgbClr val="9933FF"/>
                </a:solidFill>
              </a:rPr>
              <a:t>合成乳化泡棉</a:t>
            </a:r>
            <a:r>
              <a:rPr lang="zh-TW" altLang="en-US" sz="2800" b="1"/>
              <a:t>增加此床的</a:t>
            </a:r>
            <a:r>
              <a:rPr lang="en-US" altLang="zh-TW" sz="2800" b="1"/>
              <a:t>Q</a:t>
            </a:r>
            <a:r>
              <a:rPr lang="zh-TW" altLang="en-US" sz="2800" b="1"/>
              <a:t>軟度</a:t>
            </a:r>
            <a:r>
              <a:rPr lang="en-US" altLang="zh-TW" sz="2800" b="1"/>
              <a:t>.                                                               </a:t>
            </a:r>
            <a:r>
              <a:rPr lang="en-US" altLang="zh-TW" sz="1000" b="1"/>
              <a:t>45A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88950" y="188913"/>
            <a:ext cx="8915400" cy="1143000"/>
          </a:xfrm>
        </p:spPr>
        <p:txBody>
          <a:bodyPr/>
          <a:lstStyle/>
          <a:p>
            <a:pPr eaLnBrk="1" hangingPunct="1"/>
            <a:r>
              <a:rPr lang="zh-TW" altLang="en-US" sz="6700" b="1" smtClean="0">
                <a:solidFill>
                  <a:srgbClr val="FF00FF"/>
                </a:solidFill>
              </a:rPr>
              <a:t>竹碳掀角 記憶床</a:t>
            </a:r>
          </a:p>
        </p:txBody>
      </p:sp>
      <p:pic>
        <p:nvPicPr>
          <p:cNvPr id="40963" name="Picture 3"/>
          <p:cNvPicPr>
            <a:picLocks noGrp="1" noChangeAspect="1" noChangeArrowheads="1"/>
          </p:cNvPicPr>
          <p:nvPr>
            <p:ph type="body" idx="1"/>
          </p:nvPr>
        </p:nvPicPr>
        <p:blipFill>
          <a:blip r:embed="rId2" cstate="email"/>
          <a:srcRect/>
          <a:stretch>
            <a:fillRect/>
          </a:stretch>
        </p:blipFill>
        <p:spPr>
          <a:xfrm>
            <a:off x="631825" y="1341438"/>
            <a:ext cx="3887788" cy="2663825"/>
          </a:xfrm>
        </p:spPr>
      </p:pic>
      <p:sp>
        <p:nvSpPr>
          <p:cNvPr id="40964" name="Rectangle 4"/>
          <p:cNvSpPr>
            <a:spLocks noChangeArrowheads="1"/>
          </p:cNvSpPr>
          <p:nvPr/>
        </p:nvSpPr>
        <p:spPr bwMode="auto">
          <a:xfrm>
            <a:off x="4665663" y="1428750"/>
            <a:ext cx="5040312" cy="5429250"/>
          </a:xfrm>
          <a:prstGeom prst="rect">
            <a:avLst/>
          </a:prstGeom>
          <a:noFill/>
          <a:ln w="9525">
            <a:noFill/>
            <a:miter lim="800000"/>
            <a:headEnd/>
            <a:tailEnd/>
          </a:ln>
        </p:spPr>
        <p:txBody>
          <a:bodyPr lIns="0" tIns="0" rIns="0" bIns="0" anchor="ctr">
            <a:spAutoFit/>
          </a:bodyPr>
          <a:lstStyle/>
          <a:p>
            <a:r>
              <a:rPr lang="en-US" altLang="zh-TW" sz="2300" b="1">
                <a:solidFill>
                  <a:srgbClr val="FF6600"/>
                </a:solidFill>
              </a:rPr>
              <a:t>☆</a:t>
            </a:r>
            <a:r>
              <a:rPr lang="zh-TW" altLang="en-US" sz="2300">
                <a:solidFill>
                  <a:srgbClr val="FF6600"/>
                </a:solidFill>
              </a:rPr>
              <a:t>採用</a:t>
            </a:r>
            <a:r>
              <a:rPr lang="en-US" altLang="zh-TW" sz="2300" b="1">
                <a:solidFill>
                  <a:srgbClr val="FF6600"/>
                </a:solidFill>
              </a:rPr>
              <a:t>2.5</a:t>
            </a:r>
            <a:r>
              <a:rPr lang="zh-TW" altLang="en-US" sz="2300" b="1">
                <a:solidFill>
                  <a:srgbClr val="FF6600"/>
                </a:solidFill>
              </a:rPr>
              <a:t>公分竹碳記憶膠</a:t>
            </a:r>
            <a:r>
              <a:rPr lang="zh-TW" altLang="en-US" sz="2300">
                <a:solidFill>
                  <a:srgbClr val="FF6600"/>
                </a:solidFill>
              </a:rPr>
              <a:t>，並擁有</a:t>
            </a:r>
            <a:r>
              <a:rPr lang="en-US" altLang="zh-TW" sz="2300">
                <a:solidFill>
                  <a:srgbClr val="FF6600"/>
                </a:solidFill>
              </a:rPr>
              <a:t>SGS</a:t>
            </a:r>
            <a:r>
              <a:rPr lang="zh-TW" altLang="en-US" sz="2300">
                <a:solidFill>
                  <a:srgbClr val="FF6600"/>
                </a:solidFill>
              </a:rPr>
              <a:t>無毒認證，記憶膠可完全釋放人體壓力，讓您一整天的疲勞在睡眠時徹底恢復！</a:t>
            </a:r>
            <a:br>
              <a:rPr lang="zh-TW" altLang="en-US" sz="2300">
                <a:solidFill>
                  <a:srgbClr val="FF6600"/>
                </a:solidFill>
              </a:rPr>
            </a:br>
            <a:r>
              <a:rPr lang="zh-TW" altLang="en-US" sz="2300" b="1">
                <a:solidFill>
                  <a:srgbClr val="00CC00"/>
                </a:solidFill>
              </a:rPr>
              <a:t>☆</a:t>
            </a:r>
            <a:r>
              <a:rPr lang="zh-TW" altLang="en-US" sz="2300">
                <a:solidFill>
                  <a:srgbClr val="00CC00"/>
                </a:solidFill>
              </a:rPr>
              <a:t>採用國內大廠</a:t>
            </a:r>
            <a:r>
              <a:rPr lang="zh-TW" altLang="en-US" sz="2300" b="1">
                <a:solidFill>
                  <a:srgbClr val="00CC00"/>
                </a:solidFill>
              </a:rPr>
              <a:t>中鋼無輻射汙染鋼線</a:t>
            </a:r>
            <a:r>
              <a:rPr lang="zh-TW" altLang="en-US" sz="2300">
                <a:solidFill>
                  <a:srgbClr val="00CC00"/>
                </a:solidFill>
              </a:rPr>
              <a:t>，讓您睡的安心，睡的健康！</a:t>
            </a:r>
            <a:r>
              <a:rPr lang="zh-TW" altLang="en-US" sz="2300"/>
              <a:t/>
            </a:r>
            <a:br>
              <a:rPr lang="zh-TW" altLang="en-US" sz="2300"/>
            </a:br>
            <a:r>
              <a:rPr lang="zh-TW" altLang="en-US" sz="2300">
                <a:solidFill>
                  <a:srgbClr val="00CCFF"/>
                </a:solidFill>
              </a:rPr>
              <a:t>☆獨立筒</a:t>
            </a:r>
            <a:r>
              <a:rPr lang="zh-TW" altLang="en-US" sz="2300" b="1">
                <a:solidFill>
                  <a:srgbClr val="00CCFF"/>
                </a:solidFill>
              </a:rPr>
              <a:t>支撐力超強不易塌陷</a:t>
            </a:r>
            <a:r>
              <a:rPr lang="zh-TW" altLang="en-US" sz="2300">
                <a:solidFill>
                  <a:srgbClr val="00CCFF"/>
                </a:solidFill>
              </a:rPr>
              <a:t>，服貼人體曲線久睡不背痛，筒筒獨立，不再影響枕邊人的睡眠！</a:t>
            </a:r>
          </a:p>
          <a:p>
            <a:r>
              <a:rPr lang="zh-TW" altLang="en-US" sz="2300" b="1">
                <a:solidFill>
                  <a:srgbClr val="3366FF"/>
                </a:solidFill>
              </a:rPr>
              <a:t>☆涼爽米黃緹花布：</a:t>
            </a:r>
            <a:r>
              <a:rPr lang="zh-TW" altLang="en-US" sz="2300">
                <a:solidFill>
                  <a:srgbClr val="3366FF"/>
                </a:solidFill>
              </a:rPr>
              <a:t>高級緹花布美觀耐用，具時尚感，提升室內空間優雅美觀度</a:t>
            </a:r>
            <a:r>
              <a:rPr lang="en-US" altLang="zh-TW" sz="2300">
                <a:solidFill>
                  <a:srgbClr val="3366FF"/>
                </a:solidFill>
              </a:rPr>
              <a:t>!</a:t>
            </a:r>
          </a:p>
          <a:p>
            <a:r>
              <a:rPr lang="en-US" altLang="zh-TW" sz="2300" b="1">
                <a:solidFill>
                  <a:srgbClr val="9900FF"/>
                </a:solidFill>
              </a:rPr>
              <a:t>☆</a:t>
            </a:r>
            <a:r>
              <a:rPr lang="zh-TW" altLang="en-US" sz="2300" b="1">
                <a:solidFill>
                  <a:srgbClr val="9900FF"/>
                </a:solidFill>
              </a:rPr>
              <a:t>床角隱藏式拉鍊：</a:t>
            </a:r>
            <a:r>
              <a:rPr lang="zh-TW" altLang="en-US" sz="2300">
                <a:solidFill>
                  <a:srgbClr val="9900FF"/>
                </a:solidFill>
              </a:rPr>
              <a:t>內材清悉可見，花費可充分獲得保障，不會買到黑心床墊並可做確保床墊的乾淨衛生</a:t>
            </a:r>
            <a:r>
              <a:rPr lang="en-US" altLang="zh-TW" sz="2300">
                <a:solidFill>
                  <a:srgbClr val="9900FF"/>
                </a:solidFill>
              </a:rPr>
              <a:t>!</a:t>
            </a:r>
            <a:r>
              <a:rPr lang="en-US" altLang="zh-TW" sz="2400">
                <a:solidFill>
                  <a:srgbClr val="9900FF"/>
                </a:solidFill>
              </a:rPr>
              <a:t>     </a:t>
            </a:r>
            <a:r>
              <a:rPr lang="en-US" altLang="zh-TW" sz="1000"/>
              <a:t>47A</a:t>
            </a:r>
          </a:p>
          <a:p>
            <a:endParaRPr lang="en-US" altLang="zh-TW" sz="1000"/>
          </a:p>
        </p:txBody>
      </p:sp>
      <p:pic>
        <p:nvPicPr>
          <p:cNvPr id="40965" name="Picture 5" descr="IMG_0582"/>
          <p:cNvPicPr>
            <a:picLocks noChangeAspect="1" noChangeArrowheads="1"/>
          </p:cNvPicPr>
          <p:nvPr/>
        </p:nvPicPr>
        <p:blipFill>
          <a:blip r:embed="rId3" cstate="email"/>
          <a:srcRect/>
          <a:stretch>
            <a:fillRect/>
          </a:stretch>
        </p:blipFill>
        <p:spPr bwMode="auto">
          <a:xfrm>
            <a:off x="631825" y="4149725"/>
            <a:ext cx="3889375" cy="24907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zh-TW" altLang="en-US" sz="6700" smtClean="0">
                <a:solidFill>
                  <a:srgbClr val="FF00FF"/>
                </a:solidFill>
              </a:rPr>
              <a:t>硬式獨立二線</a:t>
            </a:r>
          </a:p>
        </p:txBody>
      </p:sp>
      <p:pic>
        <p:nvPicPr>
          <p:cNvPr id="41987" name="Picture 2" descr="C:\Documents and Settings\user\桌面\太子床墊\圖片\編號D448A 硬式獨立二線B.JPG"/>
          <p:cNvPicPr>
            <a:picLocks noGrp="1" noChangeAspect="1" noChangeArrowheads="1"/>
          </p:cNvPicPr>
          <p:nvPr>
            <p:ph idx="1"/>
          </p:nvPr>
        </p:nvPicPr>
        <p:blipFill>
          <a:blip r:embed="rId2" cstate="email"/>
          <a:srcRect/>
          <a:stretch>
            <a:fillRect/>
          </a:stretch>
        </p:blipFill>
        <p:spPr>
          <a:xfrm>
            <a:off x="309563" y="1500188"/>
            <a:ext cx="4856162" cy="4357687"/>
          </a:xfrm>
          <a:noFill/>
        </p:spPr>
      </p:pic>
      <p:sp>
        <p:nvSpPr>
          <p:cNvPr id="41988" name="文字方塊 5"/>
          <p:cNvSpPr txBox="1">
            <a:spLocks noChangeArrowheads="1"/>
          </p:cNvSpPr>
          <p:nvPr/>
        </p:nvSpPr>
        <p:spPr bwMode="auto">
          <a:xfrm>
            <a:off x="5381625" y="1500188"/>
            <a:ext cx="4214813" cy="5016500"/>
          </a:xfrm>
          <a:prstGeom prst="rect">
            <a:avLst/>
          </a:prstGeom>
          <a:noFill/>
          <a:ln w="9525">
            <a:noFill/>
            <a:miter lim="800000"/>
            <a:headEnd/>
            <a:tailEnd/>
          </a:ln>
        </p:spPr>
        <p:txBody>
          <a:bodyPr>
            <a:spAutoFit/>
          </a:bodyPr>
          <a:lstStyle/>
          <a:p>
            <a:pPr>
              <a:buFont typeface="Arial" charset="0"/>
              <a:buChar char="•"/>
            </a:pPr>
            <a:r>
              <a:rPr lang="zh-TW" altLang="en-US" sz="3200" b="1">
                <a:solidFill>
                  <a:srgbClr val="FF6600"/>
                </a:solidFill>
              </a:rPr>
              <a:t>特別採用竹炭纖維舒柔布花</a:t>
            </a:r>
            <a:r>
              <a:rPr lang="en-US" altLang="zh-TW" sz="3200" b="1">
                <a:solidFill>
                  <a:srgbClr val="FF6600"/>
                </a:solidFill>
              </a:rPr>
              <a:t>,</a:t>
            </a:r>
            <a:r>
              <a:rPr lang="zh-TW" altLang="en-US" sz="3200" b="1">
                <a:solidFill>
                  <a:srgbClr val="FF6600"/>
                </a:solidFill>
              </a:rPr>
              <a:t>竹炭主要功能具有除濕</a:t>
            </a:r>
            <a:r>
              <a:rPr lang="en-US" altLang="zh-TW" sz="3200" b="1">
                <a:solidFill>
                  <a:srgbClr val="FF6600"/>
                </a:solidFill>
              </a:rPr>
              <a:t>.</a:t>
            </a:r>
            <a:r>
              <a:rPr lang="zh-TW" altLang="en-US" sz="3200" b="1">
                <a:solidFill>
                  <a:srgbClr val="FF6600"/>
                </a:solidFill>
              </a:rPr>
              <a:t>遠紅外線</a:t>
            </a:r>
            <a:r>
              <a:rPr lang="en-US" altLang="zh-TW" sz="3200" b="1">
                <a:solidFill>
                  <a:srgbClr val="FF6600"/>
                </a:solidFill>
              </a:rPr>
              <a:t>.</a:t>
            </a:r>
            <a:r>
              <a:rPr lang="zh-TW" altLang="en-US" sz="3200" b="1">
                <a:solidFill>
                  <a:srgbClr val="FF6600"/>
                </a:solidFill>
              </a:rPr>
              <a:t>除臭</a:t>
            </a:r>
            <a:r>
              <a:rPr lang="en-US" altLang="zh-TW" sz="3200" b="1">
                <a:solidFill>
                  <a:srgbClr val="FF6600"/>
                </a:solidFill>
              </a:rPr>
              <a:t>.</a:t>
            </a:r>
            <a:r>
              <a:rPr lang="zh-TW" altLang="en-US" sz="3200" b="1">
                <a:solidFill>
                  <a:srgbClr val="FF6600"/>
                </a:solidFill>
              </a:rPr>
              <a:t>促進血液循環的功能</a:t>
            </a:r>
            <a:r>
              <a:rPr lang="en-US" altLang="zh-TW" sz="3200" b="1">
                <a:solidFill>
                  <a:srgbClr val="FF6600"/>
                </a:solidFill>
              </a:rPr>
              <a:t>,</a:t>
            </a:r>
            <a:r>
              <a:rPr lang="zh-TW" altLang="en-US" sz="3200" b="1">
                <a:solidFill>
                  <a:srgbClr val="FF6600"/>
                </a:solidFill>
              </a:rPr>
              <a:t>能消除一天下來的疲勞</a:t>
            </a:r>
            <a:r>
              <a:rPr lang="en-US" altLang="zh-TW" sz="3200" b="1">
                <a:solidFill>
                  <a:srgbClr val="FF6600"/>
                </a:solidFill>
              </a:rPr>
              <a:t>.</a:t>
            </a:r>
          </a:p>
          <a:p>
            <a:pPr>
              <a:buFont typeface="Arial" charset="0"/>
              <a:buChar char="•"/>
            </a:pPr>
            <a:r>
              <a:rPr lang="en-US" altLang="zh-TW" sz="3200" b="1">
                <a:solidFill>
                  <a:srgbClr val="00CCFF"/>
                </a:solidFill>
              </a:rPr>
              <a:t>2.4mm</a:t>
            </a:r>
            <a:r>
              <a:rPr lang="zh-TW" altLang="en-US" sz="3200" b="1">
                <a:solidFill>
                  <a:srgbClr val="00CCFF"/>
                </a:solidFill>
              </a:rPr>
              <a:t>中鋼硬質的獨立筒彈簧讓習慣睡硬床的你不會產生有適應新床墊的現象</a:t>
            </a:r>
            <a:r>
              <a:rPr lang="en-US" altLang="zh-TW" sz="3200" b="1">
                <a:solidFill>
                  <a:srgbClr val="00CCFF"/>
                </a:solidFill>
              </a:rPr>
              <a:t>.</a:t>
            </a:r>
            <a:endParaRPr lang="zh-TW" altLang="en-US">
              <a:solidFill>
                <a:srgbClr val="00CCFF"/>
              </a:solidFill>
            </a:endParaRPr>
          </a:p>
        </p:txBody>
      </p:sp>
      <p:sp>
        <p:nvSpPr>
          <p:cNvPr id="41989" name="文字方塊 7"/>
          <p:cNvSpPr txBox="1">
            <a:spLocks noChangeArrowheads="1"/>
          </p:cNvSpPr>
          <p:nvPr/>
        </p:nvSpPr>
        <p:spPr bwMode="auto">
          <a:xfrm>
            <a:off x="0" y="5780088"/>
            <a:ext cx="5381625" cy="1077912"/>
          </a:xfrm>
          <a:prstGeom prst="rect">
            <a:avLst/>
          </a:prstGeom>
          <a:noFill/>
          <a:ln w="9525">
            <a:noFill/>
            <a:miter lim="800000"/>
            <a:headEnd/>
            <a:tailEnd/>
          </a:ln>
        </p:spPr>
        <p:txBody>
          <a:bodyPr>
            <a:spAutoFit/>
          </a:bodyPr>
          <a:lstStyle/>
          <a:p>
            <a:pPr>
              <a:buFont typeface="Arial" charset="0"/>
              <a:buChar char="•"/>
            </a:pPr>
            <a:r>
              <a:rPr lang="zh-TW" altLang="en-US" sz="3200" b="1">
                <a:solidFill>
                  <a:srgbClr val="9933FF"/>
                </a:solidFill>
              </a:rPr>
              <a:t>床墊四周採用蝴蝶型加強護邊讓床墊更加堅固耐用</a:t>
            </a:r>
            <a:r>
              <a:rPr lang="en-US" altLang="zh-TW" sz="3200" b="1">
                <a:solidFill>
                  <a:srgbClr val="9933FF"/>
                </a:solidFill>
              </a:rPr>
              <a:t>.</a:t>
            </a:r>
            <a:endParaRPr lang="zh-TW" altLang="en-US" sz="3200" b="1">
              <a:solidFill>
                <a:srgbClr val="9933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r>
              <a:rPr lang="zh-TW" altLang="en-US" sz="5600" b="1" smtClean="0">
                <a:solidFill>
                  <a:srgbClr val="FF00FF"/>
                </a:solidFill>
              </a:rPr>
              <a:t>軟式乳膠三線軟床</a:t>
            </a:r>
            <a:endParaRPr lang="zh-TW" altLang="en-US" sz="5600" smtClean="0">
              <a:solidFill>
                <a:srgbClr val="FF00FF"/>
              </a:solidFill>
            </a:endParaRPr>
          </a:p>
        </p:txBody>
      </p:sp>
      <p:pic>
        <p:nvPicPr>
          <p:cNvPr id="43011" name="內容版面配置區 3" descr="乳膠三線軟床.jpg"/>
          <p:cNvPicPr>
            <a:picLocks noGrp="1" noChangeAspect="1"/>
          </p:cNvPicPr>
          <p:nvPr>
            <p:ph idx="1"/>
          </p:nvPr>
        </p:nvPicPr>
        <p:blipFill>
          <a:blip r:embed="rId2" cstate="email"/>
          <a:srcRect/>
          <a:stretch>
            <a:fillRect/>
          </a:stretch>
        </p:blipFill>
        <p:spPr>
          <a:xfrm>
            <a:off x="166688" y="1285875"/>
            <a:ext cx="5429250" cy="3500438"/>
          </a:xfrm>
        </p:spPr>
      </p:pic>
      <p:sp>
        <p:nvSpPr>
          <p:cNvPr id="43012" name="矩形 5"/>
          <p:cNvSpPr>
            <a:spLocks noChangeArrowheads="1"/>
          </p:cNvSpPr>
          <p:nvPr/>
        </p:nvSpPr>
        <p:spPr bwMode="auto">
          <a:xfrm>
            <a:off x="5810250" y="1428750"/>
            <a:ext cx="3667125" cy="5262563"/>
          </a:xfrm>
          <a:prstGeom prst="rect">
            <a:avLst/>
          </a:prstGeom>
          <a:noFill/>
          <a:ln w="9525">
            <a:noFill/>
            <a:miter lim="800000"/>
            <a:headEnd/>
            <a:tailEnd/>
          </a:ln>
        </p:spPr>
        <p:txBody>
          <a:bodyPr>
            <a:spAutoFit/>
          </a:bodyPr>
          <a:lstStyle/>
          <a:p>
            <a:pPr>
              <a:buFont typeface="Arial" charset="0"/>
              <a:buChar char="•"/>
            </a:pPr>
            <a:r>
              <a:rPr lang="zh-TW" altLang="en-US" sz="2800" b="1">
                <a:solidFill>
                  <a:srgbClr val="9933FF"/>
                </a:solidFill>
              </a:rPr>
              <a:t>特殊軟式獨立筒</a:t>
            </a:r>
            <a:r>
              <a:rPr lang="zh-TW" altLang="en-US" sz="2800" b="1"/>
              <a:t>增加人體與床墊之間的服貼感</a:t>
            </a:r>
            <a:r>
              <a:rPr lang="en-US" altLang="zh-TW" sz="2800" b="1"/>
              <a:t>.</a:t>
            </a:r>
          </a:p>
          <a:p>
            <a:pPr>
              <a:buFont typeface="Arial" charset="0"/>
              <a:buChar char="•"/>
            </a:pPr>
            <a:r>
              <a:rPr lang="zh-TW" altLang="en-US" sz="2800" b="1">
                <a:solidFill>
                  <a:srgbClr val="9933FF"/>
                </a:solidFill>
              </a:rPr>
              <a:t>天然乳膠</a:t>
            </a:r>
            <a:r>
              <a:rPr lang="zh-TW" altLang="en-US" sz="2800" b="1"/>
              <a:t>增加床墊舒適性讓你一夜好眠</a:t>
            </a:r>
            <a:r>
              <a:rPr lang="en-US" altLang="zh-TW" sz="2800" b="1"/>
              <a:t>.</a:t>
            </a:r>
          </a:p>
          <a:p>
            <a:pPr>
              <a:buFont typeface="Arial" charset="0"/>
              <a:buChar char="•"/>
            </a:pPr>
            <a:r>
              <a:rPr lang="zh-TW" altLang="en-US" sz="2800" b="1"/>
              <a:t>高級</a:t>
            </a:r>
            <a:r>
              <a:rPr lang="zh-TW" altLang="en-US" sz="2800" b="1">
                <a:solidFill>
                  <a:srgbClr val="9933FF"/>
                </a:solidFill>
              </a:rPr>
              <a:t>正三線</a:t>
            </a:r>
            <a:r>
              <a:rPr lang="zh-TW" altLang="en-US" sz="2800" b="1"/>
              <a:t>做法</a:t>
            </a:r>
            <a:endParaRPr lang="en-US" altLang="zh-TW" sz="2800" b="1"/>
          </a:p>
          <a:p>
            <a:pPr>
              <a:buFont typeface="Arial" charset="0"/>
              <a:buChar char="•"/>
            </a:pPr>
            <a:r>
              <a:rPr lang="en-US" altLang="zh-TW" sz="2800" b="1">
                <a:solidFill>
                  <a:srgbClr val="9933FF"/>
                </a:solidFill>
              </a:rPr>
              <a:t>3D</a:t>
            </a:r>
            <a:r>
              <a:rPr lang="zh-TW" altLang="en-US" sz="2800" b="1">
                <a:solidFill>
                  <a:srgbClr val="9933FF"/>
                </a:solidFill>
              </a:rPr>
              <a:t>立體網眼</a:t>
            </a:r>
            <a:r>
              <a:rPr lang="zh-TW" altLang="en-US" sz="2800" b="1"/>
              <a:t>設計讓你睡臥其中不覺得悶熱</a:t>
            </a:r>
            <a:r>
              <a:rPr lang="en-US" altLang="zh-TW" sz="2800" b="1"/>
              <a:t>.</a:t>
            </a:r>
          </a:p>
          <a:p>
            <a:pPr>
              <a:buFont typeface="Arial" charset="0"/>
              <a:buChar char="•"/>
            </a:pPr>
            <a:r>
              <a:rPr lang="zh-TW" altLang="en-US" sz="2800" b="1">
                <a:solidFill>
                  <a:srgbClr val="9933FF"/>
                </a:solidFill>
              </a:rPr>
              <a:t>高級舒柔布</a:t>
            </a:r>
            <a:r>
              <a:rPr lang="zh-TW" altLang="en-US" sz="2800" b="1"/>
              <a:t>與你肌膚更加貼近</a:t>
            </a:r>
            <a:endParaRPr lang="en-US" altLang="zh-TW" sz="2800" b="1"/>
          </a:p>
          <a:p>
            <a:pPr>
              <a:buFont typeface="Arial" charset="0"/>
              <a:buChar char="•"/>
            </a:pPr>
            <a:r>
              <a:rPr lang="zh-TW" altLang="en-US" sz="2800" b="1"/>
              <a:t>這是一張你所需要的</a:t>
            </a:r>
            <a:r>
              <a:rPr lang="zh-TW" altLang="en-US" sz="2800" b="1">
                <a:solidFill>
                  <a:srgbClr val="9933FF"/>
                </a:solidFill>
              </a:rPr>
              <a:t>完美床墊</a:t>
            </a:r>
            <a:r>
              <a:rPr lang="en-US" altLang="zh-TW" sz="2800" b="1"/>
              <a:t>.</a:t>
            </a:r>
            <a:endParaRPr lang="zh-TW" altLang="en-US" sz="2800" b="1"/>
          </a:p>
        </p:txBody>
      </p:sp>
      <p:sp>
        <p:nvSpPr>
          <p:cNvPr id="43013" name="文字方塊 6"/>
          <p:cNvSpPr txBox="1">
            <a:spLocks noChangeArrowheads="1"/>
          </p:cNvSpPr>
          <p:nvPr/>
        </p:nvSpPr>
        <p:spPr bwMode="auto">
          <a:xfrm>
            <a:off x="166688" y="5000625"/>
            <a:ext cx="5572125" cy="1292225"/>
          </a:xfrm>
          <a:prstGeom prst="rect">
            <a:avLst/>
          </a:prstGeom>
          <a:noFill/>
          <a:ln w="9525">
            <a:noFill/>
            <a:miter lim="800000"/>
            <a:headEnd/>
            <a:tailEnd/>
          </a:ln>
        </p:spPr>
        <p:txBody>
          <a:bodyPr>
            <a:spAutoFit/>
          </a:bodyPr>
          <a:lstStyle/>
          <a:p>
            <a:r>
              <a:rPr lang="zh-TW" altLang="en-US" sz="2600" b="1"/>
              <a:t>採用</a:t>
            </a:r>
            <a:r>
              <a:rPr lang="zh-TW" altLang="en-US" sz="2600" b="1">
                <a:solidFill>
                  <a:srgbClr val="9933FF"/>
                </a:solidFill>
              </a:rPr>
              <a:t>高級特柔舒柔布</a:t>
            </a:r>
            <a:r>
              <a:rPr lang="zh-TW" altLang="en-US" sz="2600" b="1"/>
              <a:t>、高密度泡棉與</a:t>
            </a:r>
            <a:r>
              <a:rPr lang="zh-TW" altLang="en-US" sz="2600" b="1">
                <a:solidFill>
                  <a:srgbClr val="9933FF"/>
                </a:solidFill>
              </a:rPr>
              <a:t>防塌陷特軟泡棉</a:t>
            </a:r>
            <a:r>
              <a:rPr lang="zh-TW" altLang="en-US" sz="2600" b="1"/>
              <a:t>、杜邦棉，具有防蟎、高透氣性的功能外更</a:t>
            </a:r>
            <a:r>
              <a:rPr lang="zh-TW" altLang="en-US" sz="2600" b="1">
                <a:solidFill>
                  <a:srgbClr val="9933FF"/>
                </a:solidFill>
              </a:rPr>
              <a:t>順應人體肌膚</a:t>
            </a:r>
            <a:r>
              <a:rPr lang="zh-TW" altLang="en-US" sz="2600" b="1"/>
              <a:t>。</a:t>
            </a:r>
            <a:endParaRPr lang="zh-TW" altLang="en-US"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pPr eaLnBrk="1" hangingPunct="1"/>
            <a:r>
              <a:rPr lang="zh-TW" altLang="en-US" sz="6600" b="1" smtClean="0">
                <a:solidFill>
                  <a:srgbClr val="FF00FF"/>
                </a:solidFill>
              </a:rPr>
              <a:t>魔力網眼耐力床</a:t>
            </a:r>
          </a:p>
        </p:txBody>
      </p:sp>
      <p:pic>
        <p:nvPicPr>
          <p:cNvPr id="44035" name="內容版面配置區 3" descr="IMG_3620.JPG"/>
          <p:cNvPicPr>
            <a:picLocks noGrp="1" noChangeAspect="1"/>
          </p:cNvPicPr>
          <p:nvPr>
            <p:ph idx="1"/>
          </p:nvPr>
        </p:nvPicPr>
        <p:blipFill>
          <a:blip r:embed="rId2" cstate="email"/>
          <a:srcRect/>
          <a:stretch>
            <a:fillRect/>
          </a:stretch>
        </p:blipFill>
        <p:spPr>
          <a:xfrm>
            <a:off x="238125" y="1500188"/>
            <a:ext cx="5286375" cy="5143500"/>
          </a:xfrm>
        </p:spPr>
      </p:pic>
      <p:sp>
        <p:nvSpPr>
          <p:cNvPr id="44036" name="文字方塊 4"/>
          <p:cNvSpPr txBox="1">
            <a:spLocks noChangeArrowheads="1"/>
          </p:cNvSpPr>
          <p:nvPr/>
        </p:nvSpPr>
        <p:spPr bwMode="auto">
          <a:xfrm>
            <a:off x="5595938" y="1357313"/>
            <a:ext cx="4310062" cy="7586662"/>
          </a:xfrm>
          <a:prstGeom prst="rect">
            <a:avLst/>
          </a:prstGeom>
          <a:noFill/>
          <a:ln w="9525">
            <a:noFill/>
            <a:miter lim="800000"/>
            <a:headEnd/>
            <a:tailEnd/>
          </a:ln>
        </p:spPr>
        <p:txBody>
          <a:bodyPr>
            <a:spAutoFit/>
          </a:bodyPr>
          <a:lstStyle/>
          <a:p>
            <a:pPr>
              <a:buFont typeface="Wingdings" pitchFamily="2" charset="2"/>
              <a:buChar char="l"/>
            </a:pPr>
            <a:r>
              <a:rPr lang="zh-TW" altLang="en-US" sz="3200" b="1">
                <a:solidFill>
                  <a:srgbClr val="00CCFF"/>
                </a:solidFill>
              </a:rPr>
              <a:t>表布採用竹炭灰緹花布</a:t>
            </a:r>
            <a:r>
              <a:rPr lang="en-US" altLang="zh-TW" sz="3200" b="1">
                <a:solidFill>
                  <a:srgbClr val="00CCFF"/>
                </a:solidFill>
              </a:rPr>
              <a:t>,</a:t>
            </a:r>
            <a:r>
              <a:rPr lang="zh-TW" altLang="en-US" sz="3200" b="1">
                <a:solidFill>
                  <a:srgbClr val="00CCFF"/>
                </a:solidFill>
              </a:rPr>
              <a:t>有促進血液循環與除濕除臭</a:t>
            </a:r>
            <a:r>
              <a:rPr lang="en-US" altLang="zh-TW" sz="3200" b="1">
                <a:solidFill>
                  <a:srgbClr val="00CCFF"/>
                </a:solidFill>
              </a:rPr>
              <a:t>...</a:t>
            </a:r>
            <a:r>
              <a:rPr lang="zh-TW" altLang="en-US" sz="3200" b="1">
                <a:solidFill>
                  <a:srgbClr val="00CCFF"/>
                </a:solidFill>
              </a:rPr>
              <a:t>等功能</a:t>
            </a:r>
            <a:endParaRPr lang="en-US" altLang="zh-TW" sz="3200" b="1">
              <a:solidFill>
                <a:srgbClr val="00CCFF"/>
              </a:solidFill>
            </a:endParaRPr>
          </a:p>
          <a:p>
            <a:pPr>
              <a:buFont typeface="Wingdings" pitchFamily="2" charset="2"/>
              <a:buChar char="l"/>
            </a:pPr>
            <a:r>
              <a:rPr lang="zh-TW" altLang="en-US" sz="3200" b="1">
                <a:solidFill>
                  <a:srgbClr val="9933FF"/>
                </a:solidFill>
              </a:rPr>
              <a:t>採用不易變形的高錳碳鋼獨立筒彈簧並添加特殊無段式釋壓裝置</a:t>
            </a:r>
            <a:r>
              <a:rPr lang="en-US" altLang="zh-TW" sz="3200" b="1">
                <a:solidFill>
                  <a:srgbClr val="9933FF"/>
                </a:solidFill>
              </a:rPr>
              <a:t>,</a:t>
            </a:r>
            <a:r>
              <a:rPr lang="zh-TW" altLang="en-US" sz="3200" b="1">
                <a:solidFill>
                  <a:srgbClr val="9933FF"/>
                </a:solidFill>
              </a:rPr>
              <a:t>自然釋放你的壓力</a:t>
            </a:r>
            <a:endParaRPr lang="en-US" altLang="zh-TW" sz="3200" b="1">
              <a:solidFill>
                <a:srgbClr val="9933FF"/>
              </a:solidFill>
            </a:endParaRPr>
          </a:p>
          <a:p>
            <a:pPr>
              <a:buFont typeface="Wingdings" pitchFamily="2" charset="2"/>
              <a:buChar char="l"/>
            </a:pPr>
            <a:r>
              <a:rPr lang="zh-TW" altLang="en-US" sz="3200" b="1">
                <a:solidFill>
                  <a:srgbClr val="FF6600"/>
                </a:solidFill>
              </a:rPr>
              <a:t>四周採用高科技</a:t>
            </a:r>
            <a:r>
              <a:rPr lang="en-US" altLang="zh-TW" sz="3200" b="1">
                <a:solidFill>
                  <a:srgbClr val="FF6600"/>
                </a:solidFill>
              </a:rPr>
              <a:t>3D</a:t>
            </a:r>
            <a:r>
              <a:rPr lang="zh-TW" altLang="en-US" sz="3200" b="1">
                <a:solidFill>
                  <a:srgbClr val="FF6600"/>
                </a:solidFill>
              </a:rPr>
              <a:t>立體網眼</a:t>
            </a:r>
            <a:r>
              <a:rPr lang="en-US" altLang="zh-TW" sz="3200" b="1">
                <a:solidFill>
                  <a:srgbClr val="FF6600"/>
                </a:solidFill>
              </a:rPr>
              <a:t>,</a:t>
            </a:r>
            <a:r>
              <a:rPr lang="zh-TW" altLang="en-US" sz="3200" b="1">
                <a:solidFill>
                  <a:srgbClr val="FF6600"/>
                </a:solidFill>
              </a:rPr>
              <a:t>減少睡眠時所產生的悶熱現象</a:t>
            </a:r>
            <a:r>
              <a:rPr lang="en-US" altLang="zh-TW" sz="3200" b="1">
                <a:solidFill>
                  <a:srgbClr val="FF6600"/>
                </a:solidFill>
              </a:rPr>
              <a:t>,</a:t>
            </a:r>
            <a:r>
              <a:rPr lang="zh-TW" altLang="en-US" sz="3200" b="1">
                <a:solidFill>
                  <a:srgbClr val="FF6600"/>
                </a:solidFill>
              </a:rPr>
              <a:t>讓您一覺到天亮            </a:t>
            </a:r>
            <a:r>
              <a:rPr lang="en-US" altLang="zh-TW" sz="1000" b="1"/>
              <a:t>52A</a:t>
            </a:r>
          </a:p>
          <a:p>
            <a:endParaRPr lang="en-US" altLang="zh-TW" sz="3600" b="1">
              <a:solidFill>
                <a:srgbClr val="9933FF"/>
              </a:solidFill>
            </a:endParaRPr>
          </a:p>
          <a:p>
            <a:pPr>
              <a:buFont typeface="Wingdings" pitchFamily="2" charset="2"/>
              <a:buChar char="l"/>
            </a:pPr>
            <a:endParaRPr lang="en-US" altLang="zh-TW" sz="3300" b="1">
              <a:solidFill>
                <a:srgbClr val="9933FF"/>
              </a:solidFill>
            </a:endParaRPr>
          </a:p>
          <a:p>
            <a:pPr>
              <a:buFont typeface="Wingdings" pitchFamily="2" charset="2"/>
              <a:buChar char="l"/>
            </a:pPr>
            <a:endParaRPr lang="en-US" altLang="zh-TW" sz="3300" b="1">
              <a:solidFill>
                <a:srgbClr val="00CCFF"/>
              </a:solidFill>
            </a:endParaRPr>
          </a:p>
          <a:p>
            <a:pPr>
              <a:buFont typeface="Wingdings" pitchFamily="2" charset="2"/>
              <a:buChar char="l"/>
            </a:pPr>
            <a:endParaRPr lang="en-US" altLang="zh-TW" sz="3300" b="1">
              <a:solidFill>
                <a:srgbClr val="00CC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zh-TW" altLang="en-US" sz="6700" b="1" smtClean="0">
                <a:solidFill>
                  <a:srgbClr val="FF00FF"/>
                </a:solidFill>
              </a:rPr>
              <a:t>獨立三層乳膠耐力床</a:t>
            </a:r>
          </a:p>
        </p:txBody>
      </p:sp>
      <p:pic>
        <p:nvPicPr>
          <p:cNvPr id="45059" name="Picture 5" descr="IMG_0229"/>
          <p:cNvPicPr>
            <a:picLocks noChangeAspect="1" noChangeArrowheads="1"/>
          </p:cNvPicPr>
          <p:nvPr/>
        </p:nvPicPr>
        <p:blipFill>
          <a:blip r:embed="rId2" cstate="email"/>
          <a:srcRect/>
          <a:stretch>
            <a:fillRect/>
          </a:stretch>
        </p:blipFill>
        <p:spPr bwMode="auto">
          <a:xfrm>
            <a:off x="849313" y="1412875"/>
            <a:ext cx="4032250" cy="2952750"/>
          </a:xfrm>
          <a:prstGeom prst="rect">
            <a:avLst/>
          </a:prstGeom>
          <a:noFill/>
          <a:ln w="9525">
            <a:noFill/>
            <a:miter lim="800000"/>
            <a:headEnd/>
            <a:tailEnd/>
          </a:ln>
        </p:spPr>
      </p:pic>
      <p:sp>
        <p:nvSpPr>
          <p:cNvPr id="45060" name="Text Box 6"/>
          <p:cNvSpPr txBox="1">
            <a:spLocks noChangeArrowheads="1"/>
          </p:cNvSpPr>
          <p:nvPr/>
        </p:nvSpPr>
        <p:spPr bwMode="auto">
          <a:xfrm>
            <a:off x="4881563" y="1484313"/>
            <a:ext cx="4679950" cy="366712"/>
          </a:xfrm>
          <a:prstGeom prst="rect">
            <a:avLst/>
          </a:prstGeom>
          <a:noFill/>
          <a:ln w="9525">
            <a:noFill/>
            <a:miter lim="800000"/>
            <a:headEnd/>
            <a:tailEnd/>
          </a:ln>
        </p:spPr>
        <p:txBody>
          <a:bodyPr>
            <a:spAutoFit/>
          </a:bodyPr>
          <a:lstStyle/>
          <a:p>
            <a:pPr>
              <a:spcBef>
                <a:spcPct val="50000"/>
              </a:spcBef>
            </a:pPr>
            <a:endParaRPr lang="zh-TW" altLang="zh-TW"/>
          </a:p>
        </p:txBody>
      </p:sp>
      <p:pic>
        <p:nvPicPr>
          <p:cNvPr id="45061" name="Picture 8" descr="IMG_0224"/>
          <p:cNvPicPr>
            <a:picLocks noChangeAspect="1" noChangeArrowheads="1"/>
          </p:cNvPicPr>
          <p:nvPr/>
        </p:nvPicPr>
        <p:blipFill>
          <a:blip r:embed="rId3" cstate="email"/>
          <a:srcRect/>
          <a:stretch>
            <a:fillRect/>
          </a:stretch>
        </p:blipFill>
        <p:spPr bwMode="auto">
          <a:xfrm>
            <a:off x="5097463" y="1412875"/>
            <a:ext cx="3887787" cy="3024188"/>
          </a:xfrm>
          <a:prstGeom prst="rect">
            <a:avLst/>
          </a:prstGeom>
          <a:noFill/>
          <a:ln w="9525">
            <a:noFill/>
            <a:miter lim="800000"/>
            <a:headEnd/>
            <a:tailEnd/>
          </a:ln>
        </p:spPr>
      </p:pic>
      <p:sp>
        <p:nvSpPr>
          <p:cNvPr id="45062" name="Text Box 9"/>
          <p:cNvSpPr txBox="1">
            <a:spLocks noChangeArrowheads="1"/>
          </p:cNvSpPr>
          <p:nvPr/>
        </p:nvSpPr>
        <p:spPr bwMode="auto">
          <a:xfrm>
            <a:off x="776288" y="4508500"/>
            <a:ext cx="8208962" cy="2295525"/>
          </a:xfrm>
          <a:prstGeom prst="rect">
            <a:avLst/>
          </a:prstGeom>
          <a:noFill/>
          <a:ln w="9525">
            <a:noFill/>
            <a:miter lim="800000"/>
            <a:headEnd/>
            <a:tailEnd/>
          </a:ln>
        </p:spPr>
        <p:txBody>
          <a:bodyPr>
            <a:spAutoFit/>
          </a:bodyPr>
          <a:lstStyle/>
          <a:p>
            <a:pPr>
              <a:spcBef>
                <a:spcPct val="50000"/>
              </a:spcBef>
            </a:pPr>
            <a:r>
              <a:rPr lang="zh-TW" altLang="en-US" sz="2500" b="1"/>
              <a:t>除了採用不易變形的</a:t>
            </a:r>
            <a:r>
              <a:rPr lang="zh-TW" altLang="en-US" sz="2500" b="1">
                <a:solidFill>
                  <a:srgbClr val="9933FF"/>
                </a:solidFill>
              </a:rPr>
              <a:t>高錳碳鋼獨立筒彈簧</a:t>
            </a:r>
            <a:r>
              <a:rPr lang="zh-TW" altLang="en-US" sz="2500" b="1"/>
              <a:t>外，更添加特殊</a:t>
            </a:r>
            <a:r>
              <a:rPr lang="zh-TW" altLang="en-US" sz="2500" b="1">
                <a:solidFill>
                  <a:srgbClr val="9933FF"/>
                </a:solidFill>
              </a:rPr>
              <a:t>無段式釋壓裝置</a:t>
            </a:r>
            <a:r>
              <a:rPr lang="en-US" altLang="zh-TW" sz="2500" b="1"/>
              <a:t>,</a:t>
            </a:r>
            <a:r>
              <a:rPr lang="zh-TW" altLang="en-US" sz="2500" b="1"/>
              <a:t>給使用者零壓力的睡眠品質外</a:t>
            </a:r>
            <a:r>
              <a:rPr lang="en-US" altLang="zh-TW" sz="2500" b="1"/>
              <a:t>,</a:t>
            </a:r>
            <a:r>
              <a:rPr lang="zh-TW" altLang="en-US" sz="2500" b="1"/>
              <a:t>更加入</a:t>
            </a:r>
            <a:r>
              <a:rPr lang="zh-TW" altLang="en-US" sz="2500" b="1">
                <a:solidFill>
                  <a:srgbClr val="9933FF"/>
                </a:solidFill>
              </a:rPr>
              <a:t>天然純乳膠</a:t>
            </a:r>
            <a:r>
              <a:rPr lang="en-US" altLang="zh-TW" sz="2500" b="1"/>
              <a:t>,</a:t>
            </a:r>
            <a:r>
              <a:rPr lang="zh-TW" altLang="en-US" sz="2500" b="1"/>
              <a:t>讓睡眠者得到舒適的睡眠外</a:t>
            </a:r>
            <a:r>
              <a:rPr lang="en-US" altLang="zh-TW" sz="2500" b="1"/>
              <a:t>,</a:t>
            </a:r>
            <a:r>
              <a:rPr lang="zh-TW" altLang="en-US" sz="2500" b="1"/>
              <a:t>更在睡夢中自然呼吸到天然乳膠所散發的芬多精</a:t>
            </a:r>
            <a:r>
              <a:rPr lang="en-US" altLang="zh-TW" sz="2500" b="1"/>
              <a:t>.</a:t>
            </a:r>
            <a:r>
              <a:rPr lang="zh-TW" altLang="en-US" sz="2500" b="1"/>
              <a:t>此床</a:t>
            </a:r>
            <a:r>
              <a:rPr lang="zh-TW" altLang="en-US" sz="2500" b="1">
                <a:solidFill>
                  <a:srgbClr val="9933FF"/>
                </a:solidFill>
              </a:rPr>
              <a:t>能承受重</a:t>
            </a:r>
            <a:r>
              <a:rPr lang="en-US" altLang="zh-TW" sz="2500" b="1">
                <a:solidFill>
                  <a:srgbClr val="9933FF"/>
                </a:solidFill>
              </a:rPr>
              <a:t>80KG</a:t>
            </a:r>
            <a:r>
              <a:rPr lang="zh-TW" altLang="en-US" sz="2500" b="1">
                <a:solidFill>
                  <a:srgbClr val="9933FF"/>
                </a:solidFill>
              </a:rPr>
              <a:t>的重壓與彈跳</a:t>
            </a:r>
            <a:r>
              <a:rPr lang="en-US" altLang="zh-TW" sz="2500" b="1"/>
              <a:t>,</a:t>
            </a:r>
            <a:r>
              <a:rPr lang="zh-TW" altLang="en-US" sz="2500" b="1"/>
              <a:t>絕不會有彈簧受損得現象</a:t>
            </a:r>
            <a:r>
              <a:rPr lang="en-US" altLang="zh-TW" sz="2500" b="1"/>
              <a:t>.                                 </a:t>
            </a:r>
            <a:r>
              <a:rPr lang="en-US" altLang="zh-TW" sz="1200" b="1"/>
              <a:t> 54A</a:t>
            </a:r>
          </a:p>
          <a:p>
            <a:pPr>
              <a:spcBef>
                <a:spcPct val="50000"/>
              </a:spcBef>
            </a:pPr>
            <a:endParaRPr lang="en-US" altLang="zh-TW" sz="1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88950" y="188913"/>
            <a:ext cx="8915400" cy="1143000"/>
          </a:xfrm>
        </p:spPr>
        <p:txBody>
          <a:bodyPr/>
          <a:lstStyle/>
          <a:p>
            <a:pPr eaLnBrk="1" hangingPunct="1"/>
            <a:r>
              <a:rPr lang="zh-TW" altLang="en-US" sz="6700" b="1" smtClean="0">
                <a:solidFill>
                  <a:srgbClr val="FF00FF"/>
                </a:solidFill>
              </a:rPr>
              <a:t>尤加利  五段式獨立筒</a:t>
            </a:r>
          </a:p>
        </p:txBody>
      </p:sp>
      <p:sp>
        <p:nvSpPr>
          <p:cNvPr id="46083" name="Rectangle 4"/>
          <p:cNvSpPr>
            <a:spLocks noChangeArrowheads="1"/>
          </p:cNvSpPr>
          <p:nvPr/>
        </p:nvSpPr>
        <p:spPr bwMode="auto">
          <a:xfrm>
            <a:off x="4808538" y="1341438"/>
            <a:ext cx="5097462" cy="6356350"/>
          </a:xfrm>
          <a:prstGeom prst="rect">
            <a:avLst/>
          </a:prstGeom>
          <a:noFill/>
          <a:ln w="9525">
            <a:noFill/>
            <a:miter lim="800000"/>
            <a:headEnd/>
            <a:tailEnd/>
          </a:ln>
        </p:spPr>
        <p:txBody>
          <a:bodyPr anchor="ctr">
            <a:spAutoFit/>
          </a:bodyPr>
          <a:lstStyle/>
          <a:p>
            <a:pPr>
              <a:tabLst>
                <a:tab pos="304800" algn="l"/>
              </a:tabLst>
            </a:pPr>
            <a:r>
              <a:rPr lang="zh-TW" altLang="zh-TW" sz="2500" b="1">
                <a:solidFill>
                  <a:srgbClr val="FF00FF"/>
                </a:solidFill>
              </a:rPr>
              <a:t>※</a:t>
            </a:r>
            <a:r>
              <a:rPr lang="zh-TW" altLang="en-US" sz="2500" b="1">
                <a:solidFill>
                  <a:srgbClr val="FF6600"/>
                </a:solidFill>
              </a:rPr>
              <a:t>天然尤加利舒柔布</a:t>
            </a:r>
            <a:r>
              <a:rPr lang="zh-TW" altLang="zh-TW" sz="2500">
                <a:solidFill>
                  <a:srgbClr val="FF6600"/>
                </a:solidFill>
              </a:rPr>
              <a:t>，</a:t>
            </a:r>
            <a:r>
              <a:rPr lang="zh-TW" altLang="en-US" sz="2500">
                <a:solidFill>
                  <a:srgbClr val="FF6600"/>
                </a:solidFill>
              </a:rPr>
              <a:t>布身柔軟，具有舒適的棉柔觸感，保暖性佳。布材添加了</a:t>
            </a:r>
            <a:r>
              <a:rPr lang="zh-TW" altLang="en-US" sz="2500" b="1">
                <a:solidFill>
                  <a:srgbClr val="FF6600"/>
                </a:solidFill>
              </a:rPr>
              <a:t>尤加利</a:t>
            </a:r>
            <a:r>
              <a:rPr lang="zh-TW" altLang="en-US" sz="2500">
                <a:solidFill>
                  <a:srgbClr val="FF6600"/>
                </a:solidFill>
              </a:rPr>
              <a:t>葉萃取物，能</a:t>
            </a:r>
            <a:r>
              <a:rPr lang="zh-TW" altLang="en-US" sz="2500" b="1">
                <a:solidFill>
                  <a:srgbClr val="FF6600"/>
                </a:solidFill>
              </a:rPr>
              <a:t>緩解呼吸道的不適感</a:t>
            </a:r>
            <a:r>
              <a:rPr lang="zh-TW" altLang="en-US" sz="2500">
                <a:solidFill>
                  <a:srgbClr val="FF6600"/>
                </a:solidFill>
              </a:rPr>
              <a:t>與驅除跳蚤及塵螨、</a:t>
            </a:r>
            <a:r>
              <a:rPr lang="zh-TW" altLang="en-US" sz="2500" b="1">
                <a:solidFill>
                  <a:srgbClr val="FF6600"/>
                </a:solidFill>
              </a:rPr>
              <a:t>防蚊蟲叮咬</a:t>
            </a:r>
            <a:r>
              <a:rPr lang="zh-TW" altLang="en-US" sz="2500">
                <a:solidFill>
                  <a:srgbClr val="FF6600"/>
                </a:solidFill>
              </a:rPr>
              <a:t> </a:t>
            </a:r>
            <a:r>
              <a:rPr lang="en-US" altLang="zh-TW" sz="2500">
                <a:solidFill>
                  <a:srgbClr val="FF6600"/>
                </a:solidFill>
              </a:rPr>
              <a:t>!</a:t>
            </a:r>
            <a:br>
              <a:rPr lang="en-US" altLang="zh-TW" sz="2500">
                <a:solidFill>
                  <a:srgbClr val="FF6600"/>
                </a:solidFill>
              </a:rPr>
            </a:br>
            <a:r>
              <a:rPr lang="zh-TW" altLang="zh-TW" sz="2500" b="1">
                <a:solidFill>
                  <a:srgbClr val="FF00FF"/>
                </a:solidFill>
              </a:rPr>
              <a:t>※</a:t>
            </a:r>
            <a:r>
              <a:rPr lang="zh-TW" altLang="en-US" sz="2500" b="1">
                <a:solidFill>
                  <a:srgbClr val="00CC00"/>
                </a:solidFill>
              </a:rPr>
              <a:t>五段式獨立筒</a:t>
            </a:r>
            <a:r>
              <a:rPr lang="zh-TW" altLang="en-US" sz="2500">
                <a:solidFill>
                  <a:srgbClr val="00CC00"/>
                </a:solidFill>
              </a:rPr>
              <a:t>彈簧分別針</a:t>
            </a:r>
            <a:r>
              <a:rPr lang="zh-TW" altLang="en-US" sz="2500" b="1">
                <a:solidFill>
                  <a:srgbClr val="00CC00"/>
                </a:solidFill>
              </a:rPr>
              <a:t>對頭、肩、腰、臀、腿，</a:t>
            </a:r>
            <a:r>
              <a:rPr lang="zh-TW" altLang="en-US" sz="2500">
                <a:solidFill>
                  <a:srgbClr val="00CC00"/>
                </a:solidFill>
              </a:rPr>
              <a:t>彈簧個別受力，可以完全接受人體曲線所付予的不同重量，而去改變承受彈簧的型態及重量</a:t>
            </a:r>
            <a:r>
              <a:rPr lang="en-US" altLang="zh-TW" sz="2500">
                <a:solidFill>
                  <a:srgbClr val="00CC00"/>
                </a:solidFill>
              </a:rPr>
              <a:t>!</a:t>
            </a:r>
          </a:p>
          <a:p>
            <a:pPr>
              <a:tabLst>
                <a:tab pos="304800" algn="l"/>
              </a:tabLst>
            </a:pPr>
            <a:r>
              <a:rPr lang="zh-TW" altLang="zh-TW" sz="2500" b="1">
                <a:solidFill>
                  <a:srgbClr val="FF00FF"/>
                </a:solidFill>
              </a:rPr>
              <a:t>※</a:t>
            </a:r>
            <a:r>
              <a:rPr lang="zh-TW" altLang="en-US" sz="2500">
                <a:solidFill>
                  <a:srgbClr val="00CCFF"/>
                </a:solidFill>
              </a:rPr>
              <a:t>全床側邊皆採用</a:t>
            </a:r>
            <a:r>
              <a:rPr lang="en-US" altLang="zh-TW" sz="2500" b="1">
                <a:solidFill>
                  <a:srgbClr val="00CCFF"/>
                </a:solidFill>
              </a:rPr>
              <a:t>3D</a:t>
            </a:r>
            <a:r>
              <a:rPr lang="zh-TW" altLang="en-US" sz="2500" b="1">
                <a:solidFill>
                  <a:srgbClr val="00CCFF"/>
                </a:solidFill>
              </a:rPr>
              <a:t>立體網眼</a:t>
            </a:r>
            <a:r>
              <a:rPr lang="zh-TW" altLang="en-US" sz="2500">
                <a:solidFill>
                  <a:srgbClr val="00CCFF"/>
                </a:solidFill>
              </a:rPr>
              <a:t>製成，擁有獨特的三維立體結構，具有高透氣性</a:t>
            </a:r>
            <a:r>
              <a:rPr lang="zh-TW" altLang="zh-TW" sz="2500">
                <a:solidFill>
                  <a:srgbClr val="00CCFF"/>
                </a:solidFill>
              </a:rPr>
              <a:t>、</a:t>
            </a:r>
            <a:r>
              <a:rPr lang="zh-TW" altLang="en-US" sz="2500">
                <a:solidFill>
                  <a:srgbClr val="00CCFF"/>
                </a:solidFill>
              </a:rPr>
              <a:t>高彈力</a:t>
            </a:r>
            <a:r>
              <a:rPr lang="zh-TW" altLang="zh-TW" sz="2500">
                <a:solidFill>
                  <a:srgbClr val="00CCFF"/>
                </a:solidFill>
              </a:rPr>
              <a:t>、高</a:t>
            </a:r>
            <a:r>
              <a:rPr lang="zh-TW" altLang="en-US" sz="2500">
                <a:solidFill>
                  <a:srgbClr val="00CCFF"/>
                </a:solidFill>
              </a:rPr>
              <a:t>舒適性</a:t>
            </a:r>
            <a:r>
              <a:rPr lang="zh-TW" altLang="zh-TW" sz="2500">
                <a:solidFill>
                  <a:srgbClr val="00CCFF"/>
                </a:solidFill>
              </a:rPr>
              <a:t>、</a:t>
            </a:r>
            <a:r>
              <a:rPr lang="zh-TW" altLang="en-US" sz="2500">
                <a:solidFill>
                  <a:srgbClr val="00CCFF"/>
                </a:solidFill>
              </a:rPr>
              <a:t>抗菌防霉等等功能</a:t>
            </a:r>
            <a:r>
              <a:rPr lang="en-US" altLang="zh-TW" sz="2500">
                <a:solidFill>
                  <a:srgbClr val="00CCFF"/>
                </a:solidFill>
              </a:rPr>
              <a:t>!                     </a:t>
            </a:r>
            <a:r>
              <a:rPr lang="en-US" altLang="zh-TW" sz="1000"/>
              <a:t>54A</a:t>
            </a:r>
          </a:p>
          <a:p>
            <a:pPr>
              <a:tabLst>
                <a:tab pos="304800" algn="l"/>
              </a:tabLst>
            </a:pPr>
            <a:endParaRPr lang="en-US" altLang="zh-TW" sz="2500">
              <a:solidFill>
                <a:srgbClr val="00CCFF"/>
              </a:solidFill>
            </a:endParaRPr>
          </a:p>
          <a:p>
            <a:pPr>
              <a:tabLst>
                <a:tab pos="304800" algn="l"/>
              </a:tabLst>
            </a:pPr>
            <a:r>
              <a:rPr lang="en-US" altLang="zh-TW"/>
              <a:t> </a:t>
            </a:r>
          </a:p>
          <a:p>
            <a:pPr>
              <a:buFontTx/>
              <a:buChar char="•"/>
              <a:tabLst>
                <a:tab pos="304800" algn="l"/>
              </a:tabLst>
            </a:pPr>
            <a:endParaRPr lang="en-US" altLang="zh-TW"/>
          </a:p>
        </p:txBody>
      </p:sp>
      <p:pic>
        <p:nvPicPr>
          <p:cNvPr id="46084" name="Picture 5" descr="IMG_0585"/>
          <p:cNvPicPr>
            <a:picLocks noChangeAspect="1" noChangeArrowheads="1"/>
          </p:cNvPicPr>
          <p:nvPr/>
        </p:nvPicPr>
        <p:blipFill>
          <a:blip r:embed="rId2" cstate="email"/>
          <a:srcRect/>
          <a:stretch>
            <a:fillRect/>
          </a:stretch>
        </p:blipFill>
        <p:spPr bwMode="auto">
          <a:xfrm>
            <a:off x="631825" y="1341438"/>
            <a:ext cx="4105275" cy="52959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2438" y="0"/>
            <a:ext cx="8915400" cy="1143000"/>
          </a:xfrm>
        </p:spPr>
        <p:txBody>
          <a:bodyPr/>
          <a:lstStyle/>
          <a:p>
            <a:pPr eaLnBrk="1" hangingPunct="1"/>
            <a:r>
              <a:rPr lang="zh-TW" altLang="en-US" sz="6700" b="1" smtClean="0">
                <a:solidFill>
                  <a:srgbClr val="FF00FF"/>
                </a:solidFill>
              </a:rPr>
              <a:t>美姿 三線乳膠記憶床</a:t>
            </a:r>
          </a:p>
        </p:txBody>
      </p:sp>
      <p:sp>
        <p:nvSpPr>
          <p:cNvPr id="47107" name="Rectangle 4"/>
          <p:cNvSpPr>
            <a:spLocks noChangeArrowheads="1"/>
          </p:cNvSpPr>
          <p:nvPr/>
        </p:nvSpPr>
        <p:spPr bwMode="auto">
          <a:xfrm>
            <a:off x="5384800" y="1268413"/>
            <a:ext cx="4321175" cy="6072187"/>
          </a:xfrm>
          <a:prstGeom prst="rect">
            <a:avLst/>
          </a:prstGeom>
          <a:noFill/>
          <a:ln w="9525">
            <a:noFill/>
            <a:miter lim="800000"/>
            <a:headEnd/>
            <a:tailEnd/>
          </a:ln>
        </p:spPr>
        <p:txBody>
          <a:bodyPr>
            <a:spAutoFit/>
          </a:bodyPr>
          <a:lstStyle/>
          <a:p>
            <a:r>
              <a:rPr lang="en-US" altLang="zh-TW" b="1">
                <a:solidFill>
                  <a:srgbClr val="FD330B"/>
                </a:solidFill>
              </a:rPr>
              <a:t>※</a:t>
            </a:r>
            <a:r>
              <a:rPr lang="zh-TW" altLang="en-US" sz="2400" b="1">
                <a:solidFill>
                  <a:srgbClr val="FF6600"/>
                </a:solidFill>
              </a:rPr>
              <a:t>全新立體車紋舒柔表布，透氣舒適，防蹣抗菌與人體肌膚感度相似，睡眠更安心</a:t>
            </a:r>
            <a:r>
              <a:rPr lang="en-US" altLang="zh-TW" sz="2400" b="1">
                <a:solidFill>
                  <a:srgbClr val="FF6600"/>
                </a:solidFill>
              </a:rPr>
              <a:t>!</a:t>
            </a:r>
            <a:br>
              <a:rPr lang="en-US" altLang="zh-TW" sz="2400" b="1">
                <a:solidFill>
                  <a:srgbClr val="FF6600"/>
                </a:solidFill>
              </a:rPr>
            </a:br>
            <a:r>
              <a:rPr lang="en-US" altLang="en-US" b="1">
                <a:solidFill>
                  <a:srgbClr val="9933FF"/>
                </a:solidFill>
              </a:rPr>
              <a:t>※</a:t>
            </a:r>
            <a:r>
              <a:rPr lang="zh-TW" altLang="en-US" sz="2400" b="1">
                <a:solidFill>
                  <a:srgbClr val="9933FF"/>
                </a:solidFill>
              </a:rPr>
              <a:t>高錳碳鋼獨立筒－能減低人體對床墊的壓力，使床對人體的反作用力達到最小，可完全服貼人體的曲線，讓您擁有舒適的睡 眠品質</a:t>
            </a:r>
            <a:r>
              <a:rPr lang="en-US" altLang="zh-TW" sz="2400" b="1">
                <a:solidFill>
                  <a:srgbClr val="9933FF"/>
                </a:solidFill>
              </a:rPr>
              <a:t>!</a:t>
            </a:r>
          </a:p>
          <a:p>
            <a:r>
              <a:rPr lang="en-US" altLang="zh-TW" b="1">
                <a:solidFill>
                  <a:srgbClr val="CC0000"/>
                </a:solidFill>
              </a:rPr>
              <a:t>※</a:t>
            </a:r>
            <a:r>
              <a:rPr lang="zh-TW" altLang="en-US" sz="2400" b="1">
                <a:solidFill>
                  <a:srgbClr val="CC0000"/>
                </a:solidFill>
              </a:rPr>
              <a:t>乳膠記憶為優良避震材料，可以將衝擊力吸收後再慢慢地釋放出來，可增強舒壓的功效。此床採用特殊的乳膠記憶，讓睡眠者除了擁有乳膠的軟</a:t>
            </a:r>
            <a:r>
              <a:rPr lang="en-US" altLang="zh-TW" sz="2400" b="1">
                <a:solidFill>
                  <a:srgbClr val="CC0000"/>
                </a:solidFill>
              </a:rPr>
              <a:t>Q</a:t>
            </a:r>
            <a:r>
              <a:rPr lang="zh-TW" altLang="en-US" sz="2400" b="1">
                <a:solidFill>
                  <a:srgbClr val="CC0000"/>
                </a:solidFill>
              </a:rPr>
              <a:t>度外更擁有記憶膠的服貼性</a:t>
            </a:r>
            <a:r>
              <a:rPr lang="en-US" altLang="zh-TW" sz="2400" b="1">
                <a:solidFill>
                  <a:srgbClr val="CC0000"/>
                </a:solidFill>
              </a:rPr>
              <a:t>!                                       </a:t>
            </a:r>
            <a:r>
              <a:rPr lang="en-US" altLang="zh-TW" sz="1000" b="1"/>
              <a:t>58A</a:t>
            </a:r>
          </a:p>
          <a:p>
            <a:endParaRPr lang="en-US" altLang="zh-TW" sz="1000" b="1"/>
          </a:p>
          <a:p>
            <a:endParaRPr lang="en-US" altLang="zh-TW" sz="2300" b="1"/>
          </a:p>
        </p:txBody>
      </p:sp>
      <p:pic>
        <p:nvPicPr>
          <p:cNvPr id="47108" name="內容版面配置區 5" descr="編號E556C 美姿乳膠記憶.JPG"/>
          <p:cNvPicPr>
            <a:picLocks noGrp="1" noChangeAspect="1"/>
          </p:cNvPicPr>
          <p:nvPr>
            <p:ph idx="1"/>
          </p:nvPr>
        </p:nvPicPr>
        <p:blipFill>
          <a:blip r:embed="rId2" cstate="email"/>
          <a:srcRect/>
          <a:stretch>
            <a:fillRect/>
          </a:stretch>
        </p:blipFill>
        <p:spPr>
          <a:xfrm>
            <a:off x="166688" y="1500188"/>
            <a:ext cx="5214937" cy="42862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r>
              <a:rPr lang="zh-TW" altLang="en-US" sz="6700" b="1" smtClean="0">
                <a:solidFill>
                  <a:srgbClr val="FF00FF"/>
                </a:solidFill>
              </a:rPr>
              <a:t>珍愛乳膠獨立三線</a:t>
            </a:r>
          </a:p>
        </p:txBody>
      </p:sp>
      <p:sp>
        <p:nvSpPr>
          <p:cNvPr id="48131" name="文字方塊 5"/>
          <p:cNvSpPr txBox="1">
            <a:spLocks noChangeArrowheads="1"/>
          </p:cNvSpPr>
          <p:nvPr/>
        </p:nvSpPr>
        <p:spPr bwMode="auto">
          <a:xfrm>
            <a:off x="5381625" y="1500188"/>
            <a:ext cx="4524375" cy="5170487"/>
          </a:xfrm>
          <a:prstGeom prst="rect">
            <a:avLst/>
          </a:prstGeom>
          <a:noFill/>
          <a:ln w="9525">
            <a:noFill/>
            <a:miter lim="800000"/>
            <a:headEnd/>
            <a:tailEnd/>
          </a:ln>
        </p:spPr>
        <p:txBody>
          <a:bodyPr>
            <a:spAutoFit/>
          </a:bodyPr>
          <a:lstStyle/>
          <a:p>
            <a:pPr>
              <a:buFont typeface="Arial" charset="0"/>
              <a:buChar char="•"/>
            </a:pPr>
            <a:r>
              <a:rPr lang="zh-TW" altLang="en-US" sz="3000" b="1">
                <a:solidFill>
                  <a:srgbClr val="9933FF"/>
                </a:solidFill>
              </a:rPr>
              <a:t>蜂巢式獨立筒</a:t>
            </a:r>
            <a:r>
              <a:rPr lang="zh-TW" altLang="en-US" sz="3000" b="1"/>
              <a:t>增加人體與床墊的服貼性</a:t>
            </a:r>
            <a:r>
              <a:rPr lang="en-US" altLang="zh-TW" sz="3000" b="1"/>
              <a:t>.</a:t>
            </a:r>
          </a:p>
          <a:p>
            <a:pPr>
              <a:buFont typeface="Arial" charset="0"/>
              <a:buChar char="•"/>
            </a:pPr>
            <a:r>
              <a:rPr lang="zh-TW" altLang="en-US" sz="3000" b="1">
                <a:solidFill>
                  <a:srgbClr val="9933FF"/>
                </a:solidFill>
              </a:rPr>
              <a:t>天然乳膠</a:t>
            </a:r>
            <a:r>
              <a:rPr lang="zh-TW" altLang="en-US" sz="3000" b="1"/>
              <a:t>增加床墊舒適性讓你一夜好眠</a:t>
            </a:r>
            <a:r>
              <a:rPr lang="en-US" altLang="zh-TW" sz="3000" b="1"/>
              <a:t>.</a:t>
            </a:r>
          </a:p>
          <a:p>
            <a:pPr>
              <a:buFont typeface="Arial" charset="0"/>
              <a:buChar char="•"/>
            </a:pPr>
            <a:r>
              <a:rPr lang="zh-TW" altLang="en-US" sz="3000" b="1"/>
              <a:t>高級</a:t>
            </a:r>
            <a:r>
              <a:rPr lang="zh-TW" altLang="en-US" sz="3000" b="1">
                <a:solidFill>
                  <a:srgbClr val="9933FF"/>
                </a:solidFill>
              </a:rPr>
              <a:t>正三線</a:t>
            </a:r>
            <a:r>
              <a:rPr lang="zh-TW" altLang="en-US" sz="3000" b="1"/>
              <a:t>做法</a:t>
            </a:r>
            <a:endParaRPr lang="en-US" altLang="zh-TW" sz="3000" b="1"/>
          </a:p>
          <a:p>
            <a:pPr>
              <a:buFont typeface="Arial" charset="0"/>
              <a:buChar char="•"/>
            </a:pPr>
            <a:r>
              <a:rPr lang="en-US" altLang="zh-TW" sz="3000" b="1">
                <a:solidFill>
                  <a:srgbClr val="9933FF"/>
                </a:solidFill>
              </a:rPr>
              <a:t>3D</a:t>
            </a:r>
            <a:r>
              <a:rPr lang="zh-TW" altLang="en-US" sz="3000" b="1">
                <a:solidFill>
                  <a:srgbClr val="9933FF"/>
                </a:solidFill>
              </a:rPr>
              <a:t>立體網眼</a:t>
            </a:r>
            <a:r>
              <a:rPr lang="zh-TW" altLang="en-US" sz="3000" b="1"/>
              <a:t>設計讓你睡臥其中不覺得悶熱</a:t>
            </a:r>
            <a:r>
              <a:rPr lang="en-US" altLang="zh-TW" sz="3000" b="1"/>
              <a:t>.</a:t>
            </a:r>
          </a:p>
          <a:p>
            <a:pPr>
              <a:buFont typeface="Arial" charset="0"/>
              <a:buChar char="•"/>
            </a:pPr>
            <a:r>
              <a:rPr lang="zh-TW" altLang="en-US" sz="3000" b="1">
                <a:solidFill>
                  <a:srgbClr val="9933FF"/>
                </a:solidFill>
              </a:rPr>
              <a:t>高級舒柔布</a:t>
            </a:r>
            <a:r>
              <a:rPr lang="zh-TW" altLang="en-US" sz="3000" b="1"/>
              <a:t>與你肌膚更加貼近</a:t>
            </a:r>
            <a:endParaRPr lang="en-US" altLang="zh-TW" sz="3000" b="1"/>
          </a:p>
          <a:p>
            <a:pPr>
              <a:buFont typeface="Arial" charset="0"/>
              <a:buChar char="•"/>
            </a:pPr>
            <a:r>
              <a:rPr lang="zh-TW" altLang="en-US" sz="3000" b="1"/>
              <a:t>這是一張你所需要的</a:t>
            </a:r>
            <a:r>
              <a:rPr lang="zh-TW" altLang="en-US" sz="3000" b="1">
                <a:solidFill>
                  <a:srgbClr val="9933FF"/>
                </a:solidFill>
              </a:rPr>
              <a:t>完美床墊</a:t>
            </a:r>
            <a:r>
              <a:rPr lang="en-US" altLang="zh-TW" sz="3000" b="1"/>
              <a:t>.</a:t>
            </a:r>
            <a:endParaRPr lang="zh-TW" altLang="en-US" sz="3000" b="1"/>
          </a:p>
        </p:txBody>
      </p:sp>
      <p:pic>
        <p:nvPicPr>
          <p:cNvPr id="48132" name="內容版面配置區 7" descr="92092.jpg"/>
          <p:cNvPicPr>
            <a:picLocks noGrp="1" noChangeAspect="1"/>
          </p:cNvPicPr>
          <p:nvPr>
            <p:ph idx="1"/>
          </p:nvPr>
        </p:nvPicPr>
        <p:blipFill>
          <a:blip r:embed="rId2" cstate="email"/>
          <a:srcRect/>
          <a:stretch>
            <a:fillRect/>
          </a:stretch>
        </p:blipFill>
        <p:spPr>
          <a:xfrm>
            <a:off x="881063" y="1571625"/>
            <a:ext cx="4357687" cy="50720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pPr eaLnBrk="1" hangingPunct="1"/>
            <a:r>
              <a:rPr lang="zh-TW" altLang="en-US" sz="6700" b="1" smtClean="0">
                <a:solidFill>
                  <a:srgbClr val="FF00FF"/>
                </a:solidFill>
              </a:rPr>
              <a:t>薰衣草 硬式獨立三層</a:t>
            </a:r>
            <a:r>
              <a:rPr lang="zh-TW" altLang="en-US" smtClean="0"/>
              <a:t> </a:t>
            </a:r>
          </a:p>
        </p:txBody>
      </p:sp>
      <p:sp>
        <p:nvSpPr>
          <p:cNvPr id="49155" name="Text Box 6"/>
          <p:cNvSpPr txBox="1">
            <a:spLocks noChangeArrowheads="1"/>
          </p:cNvSpPr>
          <p:nvPr/>
        </p:nvSpPr>
        <p:spPr bwMode="auto">
          <a:xfrm>
            <a:off x="5459413" y="1341438"/>
            <a:ext cx="4102100" cy="5534025"/>
          </a:xfrm>
          <a:prstGeom prst="rect">
            <a:avLst/>
          </a:prstGeom>
          <a:noFill/>
          <a:ln w="9525">
            <a:noFill/>
            <a:miter lim="800000"/>
            <a:headEnd/>
            <a:tailEnd/>
          </a:ln>
        </p:spPr>
        <p:txBody>
          <a:bodyPr>
            <a:spAutoFit/>
          </a:bodyPr>
          <a:lstStyle/>
          <a:p>
            <a:pPr>
              <a:spcBef>
                <a:spcPct val="50000"/>
              </a:spcBef>
            </a:pPr>
            <a:r>
              <a:rPr lang="zh-TW" altLang="en-US" sz="3000" b="1"/>
              <a:t>此床採用</a:t>
            </a:r>
            <a:r>
              <a:rPr lang="zh-TW" altLang="en-US" sz="3000" b="1">
                <a:solidFill>
                  <a:srgbClr val="9933FF"/>
                </a:solidFill>
              </a:rPr>
              <a:t>線徑</a:t>
            </a:r>
            <a:r>
              <a:rPr lang="en-US" altLang="zh-TW" sz="3000" b="1">
                <a:solidFill>
                  <a:srgbClr val="9933FF"/>
                </a:solidFill>
              </a:rPr>
              <a:t>2.5mm</a:t>
            </a:r>
            <a:r>
              <a:rPr lang="zh-TW" altLang="en-US" sz="3000" b="1">
                <a:solidFill>
                  <a:srgbClr val="9933FF"/>
                </a:solidFill>
              </a:rPr>
              <a:t>硬式獨立筒彈簧</a:t>
            </a:r>
            <a:r>
              <a:rPr lang="zh-TW" altLang="en-US" sz="3000" b="1"/>
              <a:t>設計而成</a:t>
            </a:r>
            <a:r>
              <a:rPr lang="en-US" altLang="zh-TW" sz="3000" b="1"/>
              <a:t>,</a:t>
            </a:r>
            <a:r>
              <a:rPr lang="zh-TW" altLang="en-US" sz="3000" b="1"/>
              <a:t>除了具備獨立筒的特性外</a:t>
            </a:r>
            <a:r>
              <a:rPr lang="en-US" altLang="zh-TW" sz="3000" b="1"/>
              <a:t>,</a:t>
            </a:r>
            <a:r>
              <a:rPr lang="zh-TW" altLang="en-US" sz="3000" b="1"/>
              <a:t>更讓你享受</a:t>
            </a:r>
            <a:r>
              <a:rPr lang="zh-TW" altLang="en-US" sz="3000" b="1">
                <a:solidFill>
                  <a:srgbClr val="9933FF"/>
                </a:solidFill>
              </a:rPr>
              <a:t>軟中帶硬的效果</a:t>
            </a:r>
            <a:r>
              <a:rPr lang="en-US" altLang="zh-TW" sz="3000" b="1"/>
              <a:t>,</a:t>
            </a:r>
            <a:r>
              <a:rPr lang="zh-TW" altLang="en-US" sz="3000" b="1"/>
              <a:t>此床加入</a:t>
            </a:r>
            <a:r>
              <a:rPr lang="zh-TW" altLang="en-US" sz="3000" b="1">
                <a:solidFill>
                  <a:srgbClr val="9933FF"/>
                </a:solidFill>
              </a:rPr>
              <a:t>天然薰衣草纖維混紗而成的舒柔布</a:t>
            </a:r>
            <a:r>
              <a:rPr lang="en-US" altLang="zh-TW" sz="3000" b="1"/>
              <a:t>,</a:t>
            </a:r>
            <a:r>
              <a:rPr lang="zh-TW" altLang="en-US" sz="3000" b="1"/>
              <a:t>讓睡眠中的您自然放鬆</a:t>
            </a:r>
            <a:r>
              <a:rPr lang="en-US" altLang="zh-TW" sz="3000" b="1"/>
              <a:t>,</a:t>
            </a:r>
            <a:r>
              <a:rPr lang="zh-TW" altLang="en-US" sz="3000" b="1"/>
              <a:t>採用</a:t>
            </a:r>
            <a:r>
              <a:rPr lang="en-US" altLang="zh-TW" sz="3000" b="1"/>
              <a:t>3D</a:t>
            </a:r>
            <a:r>
              <a:rPr lang="zh-TW" altLang="en-US" sz="3000" b="1"/>
              <a:t>立體網眼設計</a:t>
            </a:r>
            <a:r>
              <a:rPr lang="en-US" altLang="zh-TW" sz="3000" b="1"/>
              <a:t>,</a:t>
            </a:r>
            <a:r>
              <a:rPr lang="zh-TW" altLang="en-US" sz="3000" b="1"/>
              <a:t>床墊下方空氣對流順暢</a:t>
            </a:r>
            <a:r>
              <a:rPr lang="en-US" altLang="zh-TW" sz="3000" b="1"/>
              <a:t>,</a:t>
            </a:r>
            <a:r>
              <a:rPr lang="zh-TW" altLang="en-US" sz="3000" b="1"/>
              <a:t>熱氣自然排除</a:t>
            </a:r>
            <a:r>
              <a:rPr lang="en-US" altLang="zh-TW" sz="3000" b="1"/>
              <a:t>.</a:t>
            </a:r>
          </a:p>
          <a:p>
            <a:pPr>
              <a:spcBef>
                <a:spcPct val="50000"/>
              </a:spcBef>
            </a:pPr>
            <a:r>
              <a:rPr lang="en-US" altLang="zh-TW" b="1">
                <a:solidFill>
                  <a:srgbClr val="FD330B"/>
                </a:solidFill>
              </a:rPr>
              <a:t>※</a:t>
            </a:r>
            <a:r>
              <a:rPr lang="zh-TW" altLang="en-US" b="1">
                <a:solidFill>
                  <a:srgbClr val="FD330B"/>
                </a:solidFill>
              </a:rPr>
              <a:t>床墊四周加入蝴蝶型輔助彈簧</a:t>
            </a:r>
            <a:r>
              <a:rPr lang="en-US" altLang="zh-TW" b="1">
                <a:solidFill>
                  <a:srgbClr val="FD330B"/>
                </a:solidFill>
              </a:rPr>
              <a:t>,</a:t>
            </a:r>
            <a:r>
              <a:rPr lang="zh-TW" altLang="en-US" b="1">
                <a:solidFill>
                  <a:srgbClr val="FD330B"/>
                </a:solidFill>
              </a:rPr>
              <a:t>保證床沿四周不塌陷</a:t>
            </a:r>
            <a:r>
              <a:rPr lang="en-US" altLang="zh-TW" b="1">
                <a:solidFill>
                  <a:srgbClr val="FD330B"/>
                </a:solidFill>
              </a:rPr>
              <a:t>.</a:t>
            </a:r>
            <a:r>
              <a:rPr lang="en-US" altLang="zh-TW" sz="3000" b="1"/>
              <a:t>                  </a:t>
            </a:r>
            <a:r>
              <a:rPr lang="en-US" altLang="zh-TW" sz="1000"/>
              <a:t>58A</a:t>
            </a:r>
          </a:p>
        </p:txBody>
      </p:sp>
      <p:pic>
        <p:nvPicPr>
          <p:cNvPr id="49156" name="Picture 7" descr="IMG_0594"/>
          <p:cNvPicPr>
            <a:picLocks noChangeAspect="1" noChangeArrowheads="1"/>
          </p:cNvPicPr>
          <p:nvPr/>
        </p:nvPicPr>
        <p:blipFill>
          <a:blip r:embed="rId2" cstate="email"/>
          <a:srcRect/>
          <a:stretch>
            <a:fillRect/>
          </a:stretch>
        </p:blipFill>
        <p:spPr bwMode="auto">
          <a:xfrm>
            <a:off x="560388" y="1989138"/>
            <a:ext cx="4791075" cy="41767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en-US" altLang="zh-TW" sz="6600" b="1" smtClean="0">
                <a:solidFill>
                  <a:srgbClr val="FF00FF"/>
                </a:solidFill>
              </a:rPr>
              <a:t>A</a:t>
            </a:r>
            <a:r>
              <a:rPr lang="zh-TW" altLang="en-US" sz="6600" b="1" smtClean="0">
                <a:solidFill>
                  <a:srgbClr val="FF00FF"/>
                </a:solidFill>
              </a:rPr>
              <a:t>級獨立二線</a:t>
            </a:r>
          </a:p>
        </p:txBody>
      </p:sp>
      <p:pic>
        <p:nvPicPr>
          <p:cNvPr id="22531" name="內容版面配置區 3" descr="編號A633B A級獨立二線.JPG"/>
          <p:cNvPicPr>
            <a:picLocks noGrp="1" noChangeAspect="1"/>
          </p:cNvPicPr>
          <p:nvPr>
            <p:ph idx="1"/>
          </p:nvPr>
        </p:nvPicPr>
        <p:blipFill>
          <a:blip r:embed="rId2" cstate="email"/>
          <a:srcRect/>
          <a:stretch>
            <a:fillRect/>
          </a:stretch>
        </p:blipFill>
        <p:spPr>
          <a:xfrm>
            <a:off x="238125" y="1357313"/>
            <a:ext cx="5143500" cy="5000625"/>
          </a:xfrm>
        </p:spPr>
      </p:pic>
      <p:sp>
        <p:nvSpPr>
          <p:cNvPr id="22532" name="文字方塊 4"/>
          <p:cNvSpPr txBox="1">
            <a:spLocks noChangeArrowheads="1"/>
          </p:cNvSpPr>
          <p:nvPr/>
        </p:nvSpPr>
        <p:spPr bwMode="auto">
          <a:xfrm>
            <a:off x="5524500" y="1357313"/>
            <a:ext cx="4214813" cy="5478462"/>
          </a:xfrm>
          <a:prstGeom prst="rect">
            <a:avLst/>
          </a:prstGeom>
          <a:noFill/>
          <a:ln w="9525">
            <a:noFill/>
            <a:miter lim="800000"/>
            <a:headEnd/>
            <a:tailEnd/>
          </a:ln>
        </p:spPr>
        <p:txBody>
          <a:bodyPr>
            <a:spAutoFit/>
          </a:bodyPr>
          <a:lstStyle/>
          <a:p>
            <a:r>
              <a:rPr lang="zh-TW" altLang="en-US" sz="2500" b="1">
                <a:latin typeface="新細明體" charset="-120"/>
              </a:rPr>
              <a:t>此床內部彈簧採用</a:t>
            </a:r>
            <a:r>
              <a:rPr lang="en-US" altLang="zh-TW" sz="2500" b="1">
                <a:solidFill>
                  <a:srgbClr val="9933FF"/>
                </a:solidFill>
                <a:latin typeface="新細明體" charset="-120"/>
              </a:rPr>
              <a:t>2.0mm</a:t>
            </a:r>
            <a:r>
              <a:rPr lang="zh-TW" altLang="en-US" sz="2500" b="1">
                <a:solidFill>
                  <a:srgbClr val="9933FF"/>
                </a:solidFill>
                <a:latin typeface="新細明體" charset="-120"/>
              </a:rPr>
              <a:t>線徑獨立筒製成</a:t>
            </a:r>
            <a:r>
              <a:rPr lang="en-US" altLang="zh-TW" sz="2500" b="1">
                <a:solidFill>
                  <a:srgbClr val="9933FF"/>
                </a:solidFill>
                <a:latin typeface="新細明體" charset="-120"/>
              </a:rPr>
              <a:t>,</a:t>
            </a:r>
            <a:r>
              <a:rPr lang="zh-TW" altLang="en-US" sz="2500" b="1">
                <a:solidFill>
                  <a:srgbClr val="9933FF"/>
                </a:solidFill>
                <a:latin typeface="新細明體" charset="-120"/>
              </a:rPr>
              <a:t>一般雙人床共有</a:t>
            </a:r>
            <a:r>
              <a:rPr lang="en-US" altLang="zh-TW" sz="2500" b="1">
                <a:solidFill>
                  <a:srgbClr val="9933FF"/>
                </a:solidFill>
                <a:latin typeface="新細明體" charset="-120"/>
              </a:rPr>
              <a:t>620</a:t>
            </a:r>
            <a:r>
              <a:rPr lang="zh-TW" altLang="en-US" sz="2500" b="1">
                <a:solidFill>
                  <a:srgbClr val="9933FF"/>
                </a:solidFill>
                <a:latin typeface="新細明體" charset="-120"/>
              </a:rPr>
              <a:t>顆獨立筒彈簧</a:t>
            </a:r>
            <a:r>
              <a:rPr lang="en-US" altLang="zh-TW" sz="2500" b="1">
                <a:solidFill>
                  <a:srgbClr val="9933FF"/>
                </a:solidFill>
                <a:latin typeface="新細明體" charset="-120"/>
              </a:rPr>
              <a:t>,</a:t>
            </a:r>
            <a:r>
              <a:rPr lang="zh-TW" altLang="en-US" sz="2500" b="1">
                <a:solidFill>
                  <a:srgbClr val="9933FF"/>
                </a:solidFill>
                <a:latin typeface="新細明體" charset="-120"/>
              </a:rPr>
              <a:t>採並排式獨力筒排列</a:t>
            </a:r>
            <a:r>
              <a:rPr lang="en-US" altLang="zh-TW" sz="2500" b="1">
                <a:latin typeface="新細明體" charset="-120"/>
              </a:rPr>
              <a:t>,</a:t>
            </a:r>
            <a:r>
              <a:rPr lang="zh-TW" altLang="en-US" sz="2500" b="1">
                <a:latin typeface="新細明體" charset="-120"/>
              </a:rPr>
              <a:t>能承受</a:t>
            </a:r>
            <a:r>
              <a:rPr lang="en-US" altLang="zh-TW" sz="2500" b="1">
                <a:latin typeface="新細明體" charset="-120"/>
              </a:rPr>
              <a:t>360°</a:t>
            </a:r>
            <a:r>
              <a:rPr lang="zh-TW" altLang="en-US" sz="2500" b="1">
                <a:latin typeface="新細明體" charset="-120"/>
              </a:rPr>
              <a:t>各方面的壓力</a:t>
            </a:r>
            <a:r>
              <a:rPr lang="en-US" altLang="zh-TW" sz="2500" b="1">
                <a:latin typeface="新細明體" charset="-120"/>
              </a:rPr>
              <a:t>,</a:t>
            </a:r>
            <a:r>
              <a:rPr lang="zh-TW" altLang="en-US" sz="2500" b="1">
                <a:latin typeface="新細明體" charset="-120"/>
              </a:rPr>
              <a:t>符合人體工學的設計</a:t>
            </a:r>
            <a:r>
              <a:rPr lang="en-US" altLang="zh-TW" sz="2500" b="1">
                <a:latin typeface="新細明體" charset="-120"/>
              </a:rPr>
              <a:t>,</a:t>
            </a:r>
            <a:r>
              <a:rPr lang="zh-TW" altLang="en-US" sz="2500" b="1">
                <a:latin typeface="新細明體" charset="-120"/>
              </a:rPr>
              <a:t>四周加入目前最盛行的</a:t>
            </a:r>
            <a:r>
              <a:rPr lang="zh-TW" altLang="en-US" sz="2500" b="1">
                <a:solidFill>
                  <a:srgbClr val="FF00FF"/>
                </a:solidFill>
                <a:latin typeface="新細明體" charset="-120"/>
              </a:rPr>
              <a:t>蝴蝶型輔助彈簧</a:t>
            </a:r>
            <a:r>
              <a:rPr lang="zh-TW" altLang="en-US" sz="2500" b="1">
                <a:latin typeface="新細明體" charset="-120"/>
              </a:rPr>
              <a:t>能</a:t>
            </a:r>
            <a:r>
              <a:rPr lang="zh-TW" altLang="en-US" sz="2500" b="1">
                <a:solidFill>
                  <a:srgbClr val="FD330B"/>
                </a:solidFill>
                <a:latin typeface="新細明體" charset="-120"/>
              </a:rPr>
              <a:t>有效預防床沿塌陷</a:t>
            </a:r>
            <a:r>
              <a:rPr lang="zh-TW" altLang="en-US" sz="2500" b="1">
                <a:latin typeface="新細明體" charset="-120"/>
              </a:rPr>
              <a:t>等問題，高密度泡棉與舒適的緹花布</a:t>
            </a:r>
            <a:r>
              <a:rPr lang="en-US" altLang="zh-TW" sz="2500" b="1">
                <a:latin typeface="新細明體" charset="-120"/>
              </a:rPr>
              <a:t>,</a:t>
            </a:r>
            <a:r>
              <a:rPr lang="zh-TW" altLang="en-US" sz="2500" b="1">
                <a:latin typeface="新細明體" charset="-120"/>
              </a:rPr>
              <a:t>有效防止脊椎彎曲變形或其他背部問題的發生。它的特色在於每個彈簧皆可個別運作即使枕邊人徹夜未眠，輾轉翻身，也不會嚴重影響到熟睡的另一位。</a:t>
            </a:r>
            <a:endParaRPr lang="zh-TW" altLang="en-US" sz="2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lstStyle/>
          <a:p>
            <a:r>
              <a:rPr lang="zh-TW" altLang="en-US" sz="6700" b="1" smtClean="0">
                <a:solidFill>
                  <a:srgbClr val="FF00FF"/>
                </a:solidFill>
              </a:rPr>
              <a:t>薇卡特製獨立四層</a:t>
            </a:r>
          </a:p>
        </p:txBody>
      </p:sp>
      <p:pic>
        <p:nvPicPr>
          <p:cNvPr id="50179" name="Picture 2" descr="C:\Documents and Settings\user\桌面\太子床墊\圖片\編號I959A 薇卡4層2.JPG"/>
          <p:cNvPicPr>
            <a:picLocks noGrp="1" noChangeAspect="1" noChangeArrowheads="1"/>
          </p:cNvPicPr>
          <p:nvPr>
            <p:ph idx="1"/>
          </p:nvPr>
        </p:nvPicPr>
        <p:blipFill>
          <a:blip r:embed="rId2" cstate="email"/>
          <a:srcRect/>
          <a:stretch>
            <a:fillRect/>
          </a:stretch>
        </p:blipFill>
        <p:spPr>
          <a:xfrm>
            <a:off x="166688" y="1357313"/>
            <a:ext cx="4572000" cy="5000625"/>
          </a:xfrm>
          <a:noFill/>
        </p:spPr>
      </p:pic>
      <p:sp>
        <p:nvSpPr>
          <p:cNvPr id="5" name="文字方塊 4"/>
          <p:cNvSpPr txBox="1"/>
          <p:nvPr/>
        </p:nvSpPr>
        <p:spPr>
          <a:xfrm>
            <a:off x="4810125" y="1357313"/>
            <a:ext cx="5095875" cy="5594350"/>
          </a:xfrm>
          <a:prstGeom prst="rect">
            <a:avLst/>
          </a:prstGeom>
          <a:noFill/>
        </p:spPr>
        <p:txBody>
          <a:bodyPr>
            <a:spAutoFit/>
          </a:bodyPr>
          <a:lstStyle/>
          <a:p>
            <a:pPr>
              <a:spcBef>
                <a:spcPct val="50000"/>
              </a:spcBef>
              <a:buFont typeface="Wingdings" pitchFamily="2" charset="2"/>
              <a:buChar char="u"/>
              <a:defRPr/>
            </a:pPr>
            <a:r>
              <a:rPr lang="zh-TW" altLang="en-US" sz="2300" b="1" dirty="0">
                <a:ea typeface="新細明體" pitchFamily="18" charset="-120"/>
              </a:rPr>
              <a:t>除了採用</a:t>
            </a:r>
            <a:r>
              <a:rPr lang="zh-TW" altLang="en-US" sz="2300" b="1" dirty="0">
                <a:solidFill>
                  <a:srgbClr val="9933FF"/>
                </a:solidFill>
                <a:ea typeface="新細明體" pitchFamily="18" charset="-120"/>
              </a:rPr>
              <a:t>不易變形的高錳鋼獨立筒彈簧</a:t>
            </a:r>
            <a:r>
              <a:rPr lang="zh-TW" altLang="en-US" sz="2300" b="1" dirty="0">
                <a:ea typeface="新細明體" pitchFamily="18" charset="-120"/>
              </a:rPr>
              <a:t>外更添加特殊無段式釋壓裝置</a:t>
            </a:r>
            <a:r>
              <a:rPr lang="zh-TW" altLang="en-US" sz="2300" dirty="0">
                <a:ea typeface="新細明體" pitchFamily="18" charset="-120"/>
              </a:rPr>
              <a:t> 。</a:t>
            </a:r>
            <a:endParaRPr lang="en-US" altLang="zh-TW" sz="2300" dirty="0">
              <a:ea typeface="新細明體" pitchFamily="18" charset="-120"/>
            </a:endParaRPr>
          </a:p>
          <a:p>
            <a:pPr>
              <a:spcBef>
                <a:spcPct val="50000"/>
              </a:spcBef>
              <a:buFont typeface="Wingdings" pitchFamily="2" charset="2"/>
              <a:buChar char="u"/>
              <a:defRPr/>
            </a:pPr>
            <a:r>
              <a:rPr lang="zh-TW" altLang="en-US" sz="2300" b="1" dirty="0">
                <a:ea typeface="新細明體" pitchFamily="18" charset="-120"/>
              </a:rPr>
              <a:t>內部結構：</a:t>
            </a:r>
            <a:r>
              <a:rPr lang="en-US" altLang="zh-TW" sz="2300" b="1" dirty="0">
                <a:ea typeface="新細明體" pitchFamily="18" charset="-120"/>
              </a:rPr>
              <a:t>1.</a:t>
            </a:r>
            <a:r>
              <a:rPr lang="zh-TW" altLang="en-US" sz="2300" b="1" dirty="0">
                <a:solidFill>
                  <a:srgbClr val="9933FF"/>
                </a:solidFill>
                <a:ea typeface="新細明體" pitchFamily="18" charset="-120"/>
              </a:rPr>
              <a:t>三合一高級舒柔布</a:t>
            </a:r>
            <a:r>
              <a:rPr lang="zh-TW" altLang="en-US" sz="2300" b="1" dirty="0">
                <a:ea typeface="新細明體" pitchFamily="18" charset="-120"/>
              </a:rPr>
              <a:t> </a:t>
            </a:r>
            <a:r>
              <a:rPr lang="en-US" altLang="zh-TW" sz="2300" b="1" dirty="0">
                <a:ea typeface="新細明體" pitchFamily="18" charset="-120"/>
              </a:rPr>
              <a:t>2.</a:t>
            </a:r>
            <a:r>
              <a:rPr lang="en-US" altLang="zh-TW" sz="2300" b="1" dirty="0">
                <a:solidFill>
                  <a:srgbClr val="9933FF"/>
                </a:solidFill>
                <a:ea typeface="新細明體" pitchFamily="18" charset="-120"/>
              </a:rPr>
              <a:t>35</a:t>
            </a:r>
            <a:r>
              <a:rPr lang="zh-TW" altLang="zh-TW" sz="2300" b="1" dirty="0">
                <a:solidFill>
                  <a:srgbClr val="9933FF"/>
                </a:solidFill>
                <a:ea typeface="新細明體" pitchFamily="18" charset="-120"/>
              </a:rPr>
              <a:t>％</a:t>
            </a:r>
            <a:r>
              <a:rPr lang="zh-TW" altLang="en-US" sz="2300" b="1" dirty="0">
                <a:solidFill>
                  <a:srgbClr val="9933FF"/>
                </a:solidFill>
                <a:ea typeface="新細明體" pitchFamily="18" charset="-120"/>
              </a:rPr>
              <a:t>高密度聚合泡綿</a:t>
            </a:r>
            <a:r>
              <a:rPr lang="zh-TW" altLang="en-US" sz="2300" b="1" dirty="0">
                <a:ea typeface="新細明體" pitchFamily="18" charset="-120"/>
              </a:rPr>
              <a:t> </a:t>
            </a:r>
            <a:r>
              <a:rPr lang="en-US" altLang="zh-TW" sz="2300" b="1" dirty="0">
                <a:ea typeface="新細明體" pitchFamily="18" charset="-120"/>
              </a:rPr>
              <a:t>3.</a:t>
            </a:r>
            <a:r>
              <a:rPr lang="zh-TW" altLang="en-US" sz="2300" b="1" dirty="0">
                <a:ea typeface="新細明體" pitchFamily="18" charset="-120"/>
              </a:rPr>
              <a:t>高壓針扎棉 </a:t>
            </a:r>
            <a:r>
              <a:rPr lang="en-US" altLang="zh-TW" sz="2300" b="1" dirty="0">
                <a:ea typeface="新細明體" pitchFamily="18" charset="-120"/>
              </a:rPr>
              <a:t>4.</a:t>
            </a:r>
            <a:r>
              <a:rPr lang="zh-TW" altLang="en-US" sz="2300" b="1" dirty="0">
                <a:ea typeface="新細明體" pitchFamily="18" charset="-120"/>
              </a:rPr>
              <a:t>南亞不織布  </a:t>
            </a:r>
            <a:r>
              <a:rPr lang="en-US" altLang="zh-TW" sz="2300" b="1" dirty="0">
                <a:ea typeface="新細明體" pitchFamily="18" charset="-120"/>
              </a:rPr>
              <a:t>5.</a:t>
            </a:r>
            <a:r>
              <a:rPr lang="zh-TW" altLang="en-US" sz="2300" b="1" dirty="0">
                <a:ea typeface="新細明體" pitchFamily="18" charset="-120"/>
              </a:rPr>
              <a:t>高碳鋼邊框加強 </a:t>
            </a:r>
            <a:r>
              <a:rPr lang="en-US" altLang="zh-TW" sz="2300" b="1" dirty="0">
                <a:ea typeface="新細明體" pitchFamily="18" charset="-120"/>
              </a:rPr>
              <a:t>6.</a:t>
            </a:r>
            <a:r>
              <a:rPr lang="zh-TW" altLang="en-US" sz="2300" b="1" dirty="0">
                <a:solidFill>
                  <a:srgbClr val="9933FF"/>
                </a:solidFill>
                <a:ea typeface="新細明體" pitchFamily="18" charset="-120"/>
              </a:rPr>
              <a:t>蜂窩式排列彈簧</a:t>
            </a:r>
            <a:r>
              <a:rPr lang="zh-TW" altLang="en-US" sz="2300" b="1" dirty="0">
                <a:ea typeface="新細明體" pitchFamily="18" charset="-120"/>
              </a:rPr>
              <a:t> </a:t>
            </a:r>
            <a:r>
              <a:rPr lang="en-US" altLang="zh-TW" sz="2300" b="1" dirty="0">
                <a:ea typeface="新細明體" pitchFamily="18" charset="-120"/>
              </a:rPr>
              <a:t>7.</a:t>
            </a:r>
            <a:r>
              <a:rPr lang="zh-TW" altLang="en-US" sz="2300" b="1" dirty="0">
                <a:ea typeface="新細明體" pitchFamily="18" charset="-120"/>
              </a:rPr>
              <a:t>特殊高密度泡綿 </a:t>
            </a:r>
            <a:r>
              <a:rPr lang="en-US" altLang="zh-TW" sz="2300" b="1" dirty="0">
                <a:ea typeface="新細明體" pitchFamily="18" charset="-120"/>
              </a:rPr>
              <a:t>8.</a:t>
            </a:r>
            <a:r>
              <a:rPr lang="zh-TW" altLang="en-US" sz="2300" b="1" dirty="0">
                <a:solidFill>
                  <a:srgbClr val="9933FF"/>
                </a:solidFill>
                <a:ea typeface="新細明體" pitchFamily="18" charset="-120"/>
              </a:rPr>
              <a:t>特殊超軟泡綿</a:t>
            </a:r>
            <a:r>
              <a:rPr lang="zh-TW" altLang="en-US" sz="2300" b="1" dirty="0">
                <a:ea typeface="新細明體" pitchFamily="18" charset="-120"/>
              </a:rPr>
              <a:t>            </a:t>
            </a:r>
            <a:r>
              <a:rPr lang="en-US" altLang="zh-TW" sz="2300" b="1" dirty="0">
                <a:ea typeface="新細明體" pitchFamily="18" charset="-120"/>
              </a:rPr>
              <a:t>9.</a:t>
            </a:r>
            <a:r>
              <a:rPr lang="zh-TW" altLang="en-US" sz="2300" b="1" dirty="0">
                <a:ea typeface="新細明體" pitchFamily="18" charset="-120"/>
              </a:rPr>
              <a:t>高級進口杜邦棉</a:t>
            </a:r>
            <a:r>
              <a:rPr lang="en-US" altLang="zh-TW" sz="2300" b="1" dirty="0">
                <a:ea typeface="新細明體" pitchFamily="18" charset="-120"/>
              </a:rPr>
              <a:t>10.</a:t>
            </a:r>
            <a:r>
              <a:rPr lang="zh-TW" altLang="en-US" sz="2300" b="1" dirty="0">
                <a:ea typeface="新細明體" pitchFamily="18" charset="-120"/>
              </a:rPr>
              <a:t>緹花布</a:t>
            </a:r>
            <a:r>
              <a:rPr lang="en-US" altLang="zh-TW" sz="2300" b="1" dirty="0">
                <a:ea typeface="新細明體" pitchFamily="18" charset="-120"/>
              </a:rPr>
              <a:t>11.</a:t>
            </a:r>
            <a:r>
              <a:rPr lang="zh-TW" altLang="en-US" sz="2300" b="1" dirty="0">
                <a:ea typeface="新細明體" pitchFamily="18" charset="-120"/>
              </a:rPr>
              <a:t>超立體裁縫</a:t>
            </a:r>
            <a:r>
              <a:rPr lang="en-US" altLang="zh-TW" sz="2300" b="1" dirty="0">
                <a:ea typeface="新細明體" pitchFamily="18" charset="-120"/>
              </a:rPr>
              <a:t>12.</a:t>
            </a:r>
            <a:r>
              <a:rPr lang="zh-TW" altLang="en-US" sz="2300" b="1" dirty="0">
                <a:ea typeface="新細明體" pitchFamily="18" charset="-120"/>
              </a:rPr>
              <a:t>高密度聚合泡綿</a:t>
            </a:r>
            <a:r>
              <a:rPr lang="zh-TW" altLang="en-US" sz="2300" dirty="0">
                <a:ea typeface="新細明體" pitchFamily="18" charset="-120"/>
              </a:rPr>
              <a:t> 。</a:t>
            </a:r>
            <a:endParaRPr lang="en-US" altLang="zh-TW" sz="2300" dirty="0">
              <a:ea typeface="新細明體" pitchFamily="18" charset="-120"/>
            </a:endParaRPr>
          </a:p>
          <a:p>
            <a:pPr>
              <a:buFont typeface="Wingdings" pitchFamily="2" charset="2"/>
              <a:buChar char="u"/>
              <a:defRPr/>
            </a:pPr>
            <a:r>
              <a:rPr lang="zh-TW" altLang="en-US" sz="2300" b="1" dirty="0">
                <a:solidFill>
                  <a:srgbClr val="00CCFF"/>
                </a:solidFill>
                <a:ea typeface="新細明體" pitchFamily="18" charset="-120"/>
              </a:rPr>
              <a:t>採用精緻的涼爽沙</a:t>
            </a:r>
            <a:r>
              <a:rPr lang="en-US" altLang="zh-TW" sz="2300" b="1" dirty="0">
                <a:solidFill>
                  <a:srgbClr val="00CCFF"/>
                </a:solidFill>
                <a:ea typeface="新細明體" pitchFamily="18" charset="-120"/>
              </a:rPr>
              <a:t>,</a:t>
            </a:r>
            <a:r>
              <a:rPr lang="zh-TW" altLang="en-US" sz="2300" b="1" dirty="0">
                <a:solidFill>
                  <a:srgbClr val="00CCFF"/>
                </a:solidFill>
                <a:ea typeface="新細明體" pitchFamily="18" charset="-120"/>
              </a:rPr>
              <a:t>特殊四線車工讓身體橫躺時的壓力更有效分散，人體肌膚觸感更加輕柔，而且充份支撐腰部的空隙，大大減少支撐不足所產生的酸痛 。                                   </a:t>
            </a:r>
            <a:r>
              <a:rPr lang="en-US" altLang="zh-TW" sz="800" dirty="0">
                <a:solidFill>
                  <a:schemeClr val="tx1">
                    <a:lumMod val="95000"/>
                    <a:lumOff val="5000"/>
                  </a:schemeClr>
                </a:solidFill>
                <a:ea typeface="新細明體" pitchFamily="18" charset="-120"/>
              </a:rPr>
              <a:t>60A</a:t>
            </a:r>
            <a:endParaRPr lang="zh-TW" altLang="en-US" sz="800" dirty="0">
              <a:solidFill>
                <a:schemeClr val="tx1">
                  <a:lumMod val="95000"/>
                  <a:lumOff val="5000"/>
                </a:schemeClr>
              </a:solidFill>
              <a:ea typeface="新細明體" pitchFamily="18" charset="-120"/>
            </a:endParaRPr>
          </a:p>
          <a:p>
            <a:pPr>
              <a:defRPr/>
            </a:pPr>
            <a:endParaRPr lang="zh-TW" altLang="en-US" sz="2400" b="1" dirty="0">
              <a:solidFill>
                <a:srgbClr val="9900FF"/>
              </a:solidFill>
              <a:ea typeface="新細明體" pitchFamily="18"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r>
              <a:rPr lang="zh-TW" altLang="en-US" sz="6000" smtClean="0">
                <a:solidFill>
                  <a:srgbClr val="FF00FF"/>
                </a:solidFill>
                <a:latin typeface="標楷體" pitchFamily="65" charset="-120"/>
                <a:ea typeface="標楷體" pitchFamily="65" charset="-120"/>
              </a:rPr>
              <a:t>海洋硬式獨立筒</a:t>
            </a:r>
          </a:p>
        </p:txBody>
      </p:sp>
      <p:sp>
        <p:nvSpPr>
          <p:cNvPr id="51203" name="文字方塊 4"/>
          <p:cNvSpPr txBox="1">
            <a:spLocks noChangeArrowheads="1"/>
          </p:cNvSpPr>
          <p:nvPr/>
        </p:nvSpPr>
        <p:spPr bwMode="auto">
          <a:xfrm>
            <a:off x="4381500" y="1285875"/>
            <a:ext cx="5357813" cy="5262563"/>
          </a:xfrm>
          <a:prstGeom prst="rect">
            <a:avLst/>
          </a:prstGeom>
          <a:noFill/>
          <a:ln w="9525">
            <a:noFill/>
            <a:miter lim="800000"/>
            <a:headEnd/>
            <a:tailEnd/>
          </a:ln>
        </p:spPr>
        <p:txBody>
          <a:bodyPr>
            <a:spAutoFit/>
          </a:bodyPr>
          <a:lstStyle/>
          <a:p>
            <a:pPr>
              <a:buFont typeface="Arial" charset="0"/>
              <a:buChar char="•"/>
            </a:pPr>
            <a:r>
              <a:rPr lang="zh-TW" altLang="en-US" sz="2400" b="1">
                <a:solidFill>
                  <a:srgbClr val="FF6600"/>
                </a:solidFill>
              </a:rPr>
              <a:t>立體車紋舒柔表布，透氣舒適，防蹣抗菌與人體肌膚感度相似，睡眠更安心</a:t>
            </a:r>
            <a:r>
              <a:rPr lang="en-US" altLang="zh-TW" sz="2400" b="1">
                <a:solidFill>
                  <a:srgbClr val="FF6600"/>
                </a:solidFill>
              </a:rPr>
              <a:t>!</a:t>
            </a:r>
            <a:endParaRPr lang="en-US" altLang="zh-TW" sz="2400" b="1">
              <a:solidFill>
                <a:srgbClr val="9933FF"/>
              </a:solidFill>
            </a:endParaRPr>
          </a:p>
          <a:p>
            <a:pPr>
              <a:buFont typeface="Arial" charset="0"/>
              <a:buChar char="•"/>
            </a:pPr>
            <a:r>
              <a:rPr lang="en-US" altLang="zh-TW" sz="2400" b="1">
                <a:solidFill>
                  <a:srgbClr val="00CCFF"/>
                </a:solidFill>
              </a:rPr>
              <a:t>2.4mm</a:t>
            </a:r>
            <a:r>
              <a:rPr lang="zh-TW" altLang="en-US" sz="2400" b="1">
                <a:solidFill>
                  <a:srgbClr val="00CCFF"/>
                </a:solidFill>
              </a:rPr>
              <a:t>中鋼硬質的獨立筒彈簧讓習慣睡硬床的你不會產生有適應新床墊的現象</a:t>
            </a:r>
            <a:endParaRPr lang="en-US" altLang="zh-TW" sz="2400" b="1">
              <a:solidFill>
                <a:srgbClr val="00CCFF"/>
              </a:solidFill>
            </a:endParaRPr>
          </a:p>
          <a:p>
            <a:pPr>
              <a:buFont typeface="Arial" charset="0"/>
              <a:buChar char="•"/>
            </a:pPr>
            <a:r>
              <a:rPr lang="zh-TW" altLang="en-US" sz="2400" b="1">
                <a:solidFill>
                  <a:srgbClr val="00CC00"/>
                </a:solidFill>
              </a:rPr>
              <a:t>天然乳膠具有不沾染塵蹣、輕柔的高舒適度、高透氣等特色，質感Ｑ軟，讓您睡的更健康更舒適，使用天然純乳膠讓此床墊提供最完美的支撐與釋壓，給您最好的 睡眠品質</a:t>
            </a:r>
            <a:endParaRPr lang="en-US" altLang="zh-TW" sz="2400" b="1">
              <a:solidFill>
                <a:srgbClr val="00CC00"/>
              </a:solidFill>
            </a:endParaRPr>
          </a:p>
          <a:p>
            <a:pPr>
              <a:buFont typeface="Arial" charset="0"/>
              <a:buChar char="•"/>
            </a:pPr>
            <a:r>
              <a:rPr lang="zh-TW" altLang="en-US" sz="2400" b="1">
                <a:solidFill>
                  <a:srgbClr val="FD330B"/>
                </a:solidFill>
              </a:rPr>
              <a:t>特殊泡棉加上透氣的</a:t>
            </a:r>
            <a:r>
              <a:rPr lang="en-US" altLang="zh-TW" sz="2400" b="1">
                <a:solidFill>
                  <a:srgbClr val="FD330B"/>
                </a:solidFill>
              </a:rPr>
              <a:t>3D</a:t>
            </a:r>
            <a:r>
              <a:rPr lang="zh-TW" altLang="en-US" sz="2400" b="1">
                <a:solidFill>
                  <a:srgbClr val="FD330B"/>
                </a:solidFill>
              </a:rPr>
              <a:t>環狀立體網眼增加氣流導向大幅提昇泡棉的透氣性減少台灣氣候所造成的悶熱感。</a:t>
            </a:r>
            <a:endParaRPr lang="en-US" altLang="zh-TW" sz="2400" b="1"/>
          </a:p>
        </p:txBody>
      </p:sp>
      <p:pic>
        <p:nvPicPr>
          <p:cNvPr id="51204" name="內容版面配置區 5" descr="148374.jpg"/>
          <p:cNvPicPr>
            <a:picLocks noGrp="1" noChangeAspect="1"/>
          </p:cNvPicPr>
          <p:nvPr>
            <p:ph idx="1"/>
          </p:nvPr>
        </p:nvPicPr>
        <p:blipFill>
          <a:blip r:embed="rId2" cstate="email"/>
          <a:srcRect/>
          <a:stretch>
            <a:fillRect/>
          </a:stretch>
        </p:blipFill>
        <p:spPr>
          <a:xfrm>
            <a:off x="238125" y="1571625"/>
            <a:ext cx="4071938" cy="2571750"/>
          </a:xfrm>
        </p:spPr>
      </p:pic>
      <p:pic>
        <p:nvPicPr>
          <p:cNvPr id="51205" name="圖片 4" descr="148375.jpg"/>
          <p:cNvPicPr>
            <a:picLocks noChangeAspect="1"/>
          </p:cNvPicPr>
          <p:nvPr/>
        </p:nvPicPr>
        <p:blipFill>
          <a:blip r:embed="rId3" cstate="email"/>
          <a:srcRect/>
          <a:stretch>
            <a:fillRect/>
          </a:stretch>
        </p:blipFill>
        <p:spPr bwMode="auto">
          <a:xfrm>
            <a:off x="309563" y="4286250"/>
            <a:ext cx="4024312" cy="2286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88950" y="0"/>
            <a:ext cx="8915400" cy="1143000"/>
          </a:xfrm>
        </p:spPr>
        <p:txBody>
          <a:bodyPr/>
          <a:lstStyle/>
          <a:p>
            <a:pPr eaLnBrk="1" hangingPunct="1"/>
            <a:r>
              <a:rPr lang="zh-TW" altLang="en-US" sz="6700" b="1" smtClean="0">
                <a:solidFill>
                  <a:srgbClr val="FF00FF"/>
                </a:solidFill>
              </a:rPr>
              <a:t>世 紀 獨 立 加 高 名 床</a:t>
            </a:r>
            <a:r>
              <a:rPr lang="zh-TW" altLang="en-US" smtClean="0"/>
              <a:t> </a:t>
            </a:r>
          </a:p>
        </p:txBody>
      </p:sp>
      <p:pic>
        <p:nvPicPr>
          <p:cNvPr id="52227" name="Picture 5" descr="IMG_0352"/>
          <p:cNvPicPr>
            <a:picLocks noChangeAspect="1" noChangeArrowheads="1"/>
          </p:cNvPicPr>
          <p:nvPr/>
        </p:nvPicPr>
        <p:blipFill>
          <a:blip r:embed="rId2" cstate="email"/>
          <a:srcRect/>
          <a:stretch>
            <a:fillRect/>
          </a:stretch>
        </p:blipFill>
        <p:spPr bwMode="auto">
          <a:xfrm>
            <a:off x="1136650" y="1341438"/>
            <a:ext cx="3311525" cy="3455987"/>
          </a:xfrm>
          <a:prstGeom prst="rect">
            <a:avLst/>
          </a:prstGeom>
          <a:noFill/>
          <a:ln w="9525">
            <a:noFill/>
            <a:miter lim="800000"/>
            <a:headEnd/>
            <a:tailEnd/>
          </a:ln>
        </p:spPr>
      </p:pic>
      <p:pic>
        <p:nvPicPr>
          <p:cNvPr id="52228" name="Picture 6" descr="P1000185"/>
          <p:cNvPicPr>
            <a:picLocks noChangeAspect="1" noChangeArrowheads="1"/>
          </p:cNvPicPr>
          <p:nvPr/>
        </p:nvPicPr>
        <p:blipFill>
          <a:blip r:embed="rId3" cstate="email"/>
          <a:srcRect/>
          <a:stretch>
            <a:fillRect/>
          </a:stretch>
        </p:blipFill>
        <p:spPr bwMode="auto">
          <a:xfrm>
            <a:off x="4953000" y="1196975"/>
            <a:ext cx="3960813" cy="3629025"/>
          </a:xfrm>
          <a:prstGeom prst="rect">
            <a:avLst/>
          </a:prstGeom>
          <a:noFill/>
          <a:ln w="9525">
            <a:noFill/>
            <a:miter lim="800000"/>
            <a:headEnd/>
            <a:tailEnd/>
          </a:ln>
        </p:spPr>
      </p:pic>
      <p:sp>
        <p:nvSpPr>
          <p:cNvPr id="52229" name="Text Box 7"/>
          <p:cNvSpPr txBox="1">
            <a:spLocks noChangeArrowheads="1"/>
          </p:cNvSpPr>
          <p:nvPr/>
        </p:nvSpPr>
        <p:spPr bwMode="auto">
          <a:xfrm>
            <a:off x="631825" y="5084763"/>
            <a:ext cx="9074150" cy="1570037"/>
          </a:xfrm>
          <a:prstGeom prst="rect">
            <a:avLst/>
          </a:prstGeom>
          <a:noFill/>
          <a:ln w="9525">
            <a:noFill/>
            <a:miter lim="800000"/>
            <a:headEnd/>
            <a:tailEnd/>
          </a:ln>
        </p:spPr>
        <p:txBody>
          <a:bodyPr>
            <a:spAutoFit/>
          </a:bodyPr>
          <a:lstStyle/>
          <a:p>
            <a:r>
              <a:rPr lang="zh-TW" altLang="en-US" sz="2400" b="1">
                <a:solidFill>
                  <a:srgbClr val="FF3300"/>
                </a:solidFill>
              </a:rPr>
              <a:t>表布</a:t>
            </a:r>
            <a:r>
              <a:rPr lang="en-US" altLang="zh-TW" sz="2400" b="1"/>
              <a:t>:</a:t>
            </a:r>
            <a:r>
              <a:rPr lang="en-US" altLang="zh-TW" sz="2400"/>
              <a:t> </a:t>
            </a:r>
            <a:r>
              <a:rPr lang="zh-TW" altLang="en-US" sz="2400" b="1"/>
              <a:t>採用</a:t>
            </a:r>
            <a:r>
              <a:rPr lang="zh-TW" altLang="en-US" sz="2400" b="1">
                <a:solidFill>
                  <a:srgbClr val="9933FF"/>
                </a:solidFill>
              </a:rPr>
              <a:t>高級特柔舒柔布</a:t>
            </a:r>
            <a:r>
              <a:rPr lang="zh-TW" altLang="en-US" sz="2400" b="1"/>
              <a:t>、</a:t>
            </a:r>
            <a:r>
              <a:rPr lang="en-US" altLang="zh-TW" sz="2400" b="1"/>
              <a:t>35</a:t>
            </a:r>
            <a:r>
              <a:rPr lang="zh-TW" altLang="en-US" sz="2400" b="1"/>
              <a:t>％高密度泡棉與</a:t>
            </a:r>
            <a:r>
              <a:rPr lang="zh-TW" altLang="en-US" sz="2400" b="1">
                <a:solidFill>
                  <a:srgbClr val="9933FF"/>
                </a:solidFill>
              </a:rPr>
              <a:t>防塌陷特軟泡棉</a:t>
            </a:r>
            <a:r>
              <a:rPr lang="zh-TW" altLang="en-US" sz="2400" b="1"/>
              <a:t>、杜邦棉，具有防蟎、高透氣性的功能外更</a:t>
            </a:r>
            <a:r>
              <a:rPr lang="zh-TW" altLang="en-US" sz="2400" b="1">
                <a:solidFill>
                  <a:srgbClr val="9933FF"/>
                </a:solidFill>
              </a:rPr>
              <a:t>順應人體肌膚</a:t>
            </a:r>
            <a:r>
              <a:rPr lang="zh-TW" altLang="en-US" sz="2400" b="1"/>
              <a:t>。</a:t>
            </a:r>
          </a:p>
          <a:p>
            <a:r>
              <a:rPr lang="zh-TW" altLang="en-US" sz="2400" b="1">
                <a:solidFill>
                  <a:srgbClr val="FF3300"/>
                </a:solidFill>
              </a:rPr>
              <a:t>特性</a:t>
            </a:r>
            <a:r>
              <a:rPr lang="en-US" altLang="zh-TW" sz="2400" b="1"/>
              <a:t>:</a:t>
            </a:r>
            <a:r>
              <a:rPr lang="en-US" altLang="zh-TW" sz="2400"/>
              <a:t> </a:t>
            </a:r>
            <a:r>
              <a:rPr lang="zh-TW" altLang="en-US" sz="2400" b="1"/>
              <a:t>添加</a:t>
            </a:r>
            <a:r>
              <a:rPr lang="zh-TW" altLang="en-US" sz="2400" b="1">
                <a:solidFill>
                  <a:srgbClr val="9933FF"/>
                </a:solidFill>
              </a:rPr>
              <a:t>無段式釋壓裝置</a:t>
            </a:r>
            <a:r>
              <a:rPr lang="en-US" altLang="zh-TW" sz="2400" b="1"/>
              <a:t>,</a:t>
            </a:r>
            <a:r>
              <a:rPr lang="zh-TW" altLang="en-US" sz="2400" b="1"/>
              <a:t>除帶給使用者</a:t>
            </a:r>
            <a:r>
              <a:rPr lang="zh-TW" altLang="en-US" sz="2400" b="1">
                <a:solidFill>
                  <a:srgbClr val="9933FF"/>
                </a:solidFill>
              </a:rPr>
              <a:t>零壓力的睡眠品質</a:t>
            </a:r>
            <a:r>
              <a:rPr lang="zh-TW" altLang="en-US" sz="2400" b="1"/>
              <a:t>外</a:t>
            </a:r>
            <a:r>
              <a:rPr lang="en-US" altLang="zh-TW" sz="2400" b="1"/>
              <a:t>,</a:t>
            </a:r>
            <a:r>
              <a:rPr lang="zh-TW" altLang="en-US" sz="2400" b="1"/>
              <a:t>更能達到百分之百零重力之享受。                                                      </a:t>
            </a:r>
            <a:r>
              <a:rPr lang="en-US" altLang="zh-TW" sz="1000"/>
              <a:t>68A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495300" y="0"/>
            <a:ext cx="8915400" cy="1417638"/>
          </a:xfrm>
        </p:spPr>
        <p:txBody>
          <a:bodyPr/>
          <a:lstStyle/>
          <a:p>
            <a:r>
              <a:rPr lang="zh-TW" altLang="en-US" sz="6000" b="1" smtClean="0">
                <a:solidFill>
                  <a:srgbClr val="FF00FF"/>
                </a:solidFill>
                <a:latin typeface="標楷體" pitchFamily="65" charset="-120"/>
                <a:ea typeface="標楷體" pitchFamily="65" charset="-120"/>
              </a:rPr>
              <a:t>綠  森  林</a:t>
            </a:r>
          </a:p>
        </p:txBody>
      </p:sp>
      <p:pic>
        <p:nvPicPr>
          <p:cNvPr id="53251" name="圖片 2" descr="9299.jpg"/>
          <p:cNvPicPr>
            <a:picLocks noChangeAspect="1"/>
          </p:cNvPicPr>
          <p:nvPr/>
        </p:nvPicPr>
        <p:blipFill>
          <a:blip r:embed="rId2" cstate="email"/>
          <a:srcRect/>
          <a:stretch>
            <a:fillRect/>
          </a:stretch>
        </p:blipFill>
        <p:spPr bwMode="auto">
          <a:xfrm>
            <a:off x="166688" y="1143000"/>
            <a:ext cx="4143375" cy="5359400"/>
          </a:xfrm>
          <a:prstGeom prst="rect">
            <a:avLst/>
          </a:prstGeom>
          <a:noFill/>
          <a:ln w="9525">
            <a:noFill/>
            <a:miter lim="800000"/>
            <a:headEnd/>
            <a:tailEnd/>
          </a:ln>
        </p:spPr>
      </p:pic>
      <p:sp>
        <p:nvSpPr>
          <p:cNvPr id="53252" name="文字方塊 3"/>
          <p:cNvSpPr txBox="1">
            <a:spLocks noChangeArrowheads="1"/>
          </p:cNvSpPr>
          <p:nvPr/>
        </p:nvSpPr>
        <p:spPr bwMode="auto">
          <a:xfrm>
            <a:off x="4524375" y="1143000"/>
            <a:ext cx="5143500" cy="6648450"/>
          </a:xfrm>
          <a:prstGeom prst="rect">
            <a:avLst/>
          </a:prstGeom>
          <a:noFill/>
          <a:ln w="9525">
            <a:noFill/>
            <a:miter lim="800000"/>
            <a:headEnd/>
            <a:tailEnd/>
          </a:ln>
        </p:spPr>
        <p:txBody>
          <a:bodyPr>
            <a:spAutoFit/>
          </a:bodyPr>
          <a:lstStyle/>
          <a:p>
            <a:pPr>
              <a:buFont typeface="Arial" charset="0"/>
              <a:buChar char="•"/>
            </a:pPr>
            <a:r>
              <a:rPr lang="zh-TW" altLang="en-US" sz="2400" b="1">
                <a:solidFill>
                  <a:srgbClr val="CC66FF"/>
                </a:solidFill>
                <a:latin typeface="標楷體" pitchFamily="65" charset="-120"/>
                <a:ea typeface="標楷體" pitchFamily="65" charset="-120"/>
              </a:rPr>
              <a:t>採用七環長纖高碳鋼獨立筒讓全身均能充分得到一個支撐與釋放體重壓力的效果</a:t>
            </a:r>
            <a:endParaRPr lang="en-US" altLang="zh-TW" sz="2400" b="1">
              <a:solidFill>
                <a:srgbClr val="CC66FF"/>
              </a:solidFill>
              <a:latin typeface="標楷體" pitchFamily="65" charset="-120"/>
              <a:ea typeface="標楷體" pitchFamily="65" charset="-120"/>
            </a:endParaRPr>
          </a:p>
          <a:p>
            <a:pPr>
              <a:buFont typeface="Arial" charset="0"/>
              <a:buChar char="•"/>
            </a:pPr>
            <a:r>
              <a:rPr lang="zh-TW" altLang="en-US" sz="2400" b="1">
                <a:solidFill>
                  <a:srgbClr val="FF6600"/>
                </a:solidFill>
                <a:latin typeface="標楷體" pitchFamily="65" charset="-120"/>
                <a:ea typeface="標楷體" pitchFamily="65" charset="-120"/>
              </a:rPr>
              <a:t>特殊混紗編織的舒柔布</a:t>
            </a:r>
            <a:r>
              <a:rPr lang="en-US" altLang="zh-TW" sz="2400" b="1">
                <a:solidFill>
                  <a:srgbClr val="FF6600"/>
                </a:solidFill>
                <a:latin typeface="標楷體" pitchFamily="65" charset="-120"/>
                <a:ea typeface="標楷體" pitchFamily="65" charset="-120"/>
              </a:rPr>
              <a:t>,</a:t>
            </a:r>
            <a:r>
              <a:rPr lang="zh-TW" altLang="en-US" sz="2400" b="1">
                <a:solidFill>
                  <a:srgbClr val="FF6600"/>
                </a:solidFill>
                <a:latin typeface="標楷體" pitchFamily="65" charset="-120"/>
                <a:ea typeface="標楷體" pitchFamily="65" charset="-120"/>
              </a:rPr>
              <a:t>讓睡眠中的您享受有如肌膚般柔順觸感</a:t>
            </a:r>
            <a:r>
              <a:rPr lang="en-US" altLang="zh-TW" sz="2400" b="1">
                <a:solidFill>
                  <a:srgbClr val="FF6600"/>
                </a:solidFill>
                <a:latin typeface="標楷體" pitchFamily="65" charset="-120"/>
                <a:ea typeface="標楷體" pitchFamily="65" charset="-120"/>
              </a:rPr>
              <a:t>,</a:t>
            </a:r>
            <a:r>
              <a:rPr lang="zh-TW" altLang="en-US" sz="2400" b="1">
                <a:solidFill>
                  <a:srgbClr val="FF6600"/>
                </a:solidFill>
                <a:latin typeface="標楷體" pitchFamily="65" charset="-120"/>
                <a:ea typeface="標楷體" pitchFamily="65" charset="-120"/>
              </a:rPr>
              <a:t>下方採用</a:t>
            </a:r>
            <a:r>
              <a:rPr lang="en-US" altLang="zh-TW" sz="2400" b="1">
                <a:solidFill>
                  <a:srgbClr val="FF6600"/>
                </a:solidFill>
                <a:latin typeface="標楷體" pitchFamily="65" charset="-120"/>
                <a:ea typeface="標楷體" pitchFamily="65" charset="-120"/>
              </a:rPr>
              <a:t>3D</a:t>
            </a:r>
            <a:r>
              <a:rPr lang="zh-TW" altLang="en-US" sz="2400" b="1">
                <a:solidFill>
                  <a:srgbClr val="FF6600"/>
                </a:solidFill>
                <a:latin typeface="標楷體" pitchFamily="65" charset="-120"/>
                <a:ea typeface="標楷體" pitchFamily="65" charset="-120"/>
              </a:rPr>
              <a:t>立體網眼設計</a:t>
            </a:r>
            <a:r>
              <a:rPr lang="en-US" altLang="zh-TW" sz="2400" b="1">
                <a:solidFill>
                  <a:srgbClr val="FF6600"/>
                </a:solidFill>
                <a:latin typeface="標楷體" pitchFamily="65" charset="-120"/>
                <a:ea typeface="標楷體" pitchFamily="65" charset="-120"/>
              </a:rPr>
              <a:t>,</a:t>
            </a:r>
            <a:r>
              <a:rPr lang="zh-TW" altLang="en-US" sz="2400" b="1">
                <a:solidFill>
                  <a:srgbClr val="FF6600"/>
                </a:solidFill>
                <a:latin typeface="標楷體" pitchFamily="65" charset="-120"/>
                <a:ea typeface="標楷體" pitchFamily="65" charset="-120"/>
              </a:rPr>
              <a:t>讓空氣對流順暢</a:t>
            </a:r>
            <a:r>
              <a:rPr lang="en-US" altLang="zh-TW" sz="2400" b="1">
                <a:solidFill>
                  <a:srgbClr val="FF6600"/>
                </a:solidFill>
                <a:latin typeface="標楷體" pitchFamily="65" charset="-120"/>
                <a:ea typeface="標楷體" pitchFamily="65" charset="-120"/>
              </a:rPr>
              <a:t>,</a:t>
            </a:r>
            <a:r>
              <a:rPr lang="zh-TW" altLang="en-US" sz="2400" b="1">
                <a:solidFill>
                  <a:srgbClr val="FF6600"/>
                </a:solidFill>
                <a:latin typeface="標楷體" pitchFamily="65" charset="-120"/>
                <a:ea typeface="標楷體" pitchFamily="65" charset="-120"/>
              </a:rPr>
              <a:t>熱氣自然排除</a:t>
            </a:r>
            <a:endParaRPr lang="en-US" altLang="zh-TW" sz="2400" b="1">
              <a:solidFill>
                <a:srgbClr val="FF6600"/>
              </a:solidFill>
              <a:latin typeface="標楷體" pitchFamily="65" charset="-120"/>
              <a:ea typeface="標楷體" pitchFamily="65" charset="-120"/>
            </a:endParaRPr>
          </a:p>
          <a:p>
            <a:pPr>
              <a:buFont typeface="Arial" charset="0"/>
              <a:buChar char="•"/>
            </a:pPr>
            <a:r>
              <a:rPr lang="zh-TW" altLang="en-US" sz="2400" b="1">
                <a:solidFill>
                  <a:srgbClr val="00CC00"/>
                </a:solidFill>
                <a:latin typeface="標楷體" pitchFamily="65" charset="-120"/>
                <a:ea typeface="標楷體" pitchFamily="65" charset="-120"/>
              </a:rPr>
              <a:t>天然乳膠散發出芬多精</a:t>
            </a:r>
            <a:r>
              <a:rPr lang="en-US" altLang="zh-TW" sz="2400" b="1">
                <a:solidFill>
                  <a:srgbClr val="00CC00"/>
                </a:solidFill>
                <a:latin typeface="標楷體" pitchFamily="65" charset="-120"/>
                <a:ea typeface="標楷體" pitchFamily="65" charset="-120"/>
              </a:rPr>
              <a:t>,</a:t>
            </a:r>
            <a:r>
              <a:rPr lang="zh-TW" altLang="en-US" sz="2400" b="1">
                <a:solidFill>
                  <a:srgbClr val="00CC00"/>
                </a:solidFill>
                <a:latin typeface="標楷體" pitchFamily="65" charset="-120"/>
                <a:ea typeface="標楷體" pitchFamily="65" charset="-120"/>
              </a:rPr>
              <a:t>讓使用者在睡眠時將壓力釋放，是一種非常適合使用於床墊之材質</a:t>
            </a:r>
            <a:r>
              <a:rPr lang="en-US" altLang="zh-TW" sz="2400" b="1">
                <a:solidFill>
                  <a:srgbClr val="00CC00"/>
                </a:solidFill>
                <a:latin typeface="標楷體" pitchFamily="65" charset="-120"/>
                <a:ea typeface="標楷體" pitchFamily="65" charset="-120"/>
              </a:rPr>
              <a:t>,</a:t>
            </a:r>
            <a:r>
              <a:rPr lang="zh-TW" altLang="en-US" sz="2400" b="1">
                <a:solidFill>
                  <a:srgbClr val="00CC00"/>
                </a:solidFill>
                <a:latin typeface="標楷體" pitchFamily="65" charset="-120"/>
                <a:ea typeface="標楷體" pitchFamily="65" charset="-120"/>
              </a:rPr>
              <a:t>進而増進使用此床睡眠的舒適感。同時利用其特性達到支撐人體各部位及分散壓力之功效</a:t>
            </a:r>
            <a:endParaRPr lang="en-US" altLang="zh-TW" sz="2400" b="1">
              <a:solidFill>
                <a:srgbClr val="00CC00"/>
              </a:solidFill>
              <a:latin typeface="標楷體" pitchFamily="65" charset="-120"/>
              <a:ea typeface="標楷體" pitchFamily="65" charset="-120"/>
            </a:endParaRPr>
          </a:p>
          <a:p>
            <a:pPr>
              <a:buFont typeface="Arial" charset="0"/>
              <a:buChar char="•"/>
            </a:pPr>
            <a:r>
              <a:rPr lang="zh-TW" altLang="en-US" sz="2400" b="1">
                <a:solidFill>
                  <a:srgbClr val="00CCFF"/>
                </a:solidFill>
                <a:latin typeface="標楷體" pitchFamily="65" charset="-120"/>
                <a:ea typeface="標楷體" pitchFamily="65" charset="-120"/>
              </a:rPr>
              <a:t>正三線做法讓此床呈現軟中帶</a:t>
            </a:r>
            <a:r>
              <a:rPr lang="en-US" altLang="zh-TW" sz="2400" b="1">
                <a:solidFill>
                  <a:srgbClr val="00CCFF"/>
                </a:solidFill>
                <a:latin typeface="標楷體" pitchFamily="65" charset="-120"/>
                <a:ea typeface="標楷體" pitchFamily="65" charset="-120"/>
              </a:rPr>
              <a:t>Q</a:t>
            </a:r>
            <a:r>
              <a:rPr lang="zh-TW" altLang="en-US" sz="2400" b="1">
                <a:solidFill>
                  <a:srgbClr val="00CCFF"/>
                </a:solidFill>
                <a:latin typeface="標楷體" pitchFamily="65" charset="-120"/>
                <a:ea typeface="標楷體" pitchFamily="65" charset="-120"/>
              </a:rPr>
              <a:t>讓您享受飯店裡自然放鬆的情境</a:t>
            </a:r>
            <a:endParaRPr lang="en-US" altLang="zh-TW" sz="3200" b="1">
              <a:solidFill>
                <a:srgbClr val="FF6600"/>
              </a:solidFill>
              <a:latin typeface="標楷體" pitchFamily="65" charset="-120"/>
              <a:ea typeface="標楷體" pitchFamily="65" charset="-120"/>
            </a:endParaRPr>
          </a:p>
          <a:p>
            <a:endParaRPr lang="en-US" altLang="zh-TW" sz="3200" b="1">
              <a:solidFill>
                <a:srgbClr val="FF6600"/>
              </a:solidFill>
              <a:latin typeface="標楷體" pitchFamily="65" charset="-120"/>
              <a:ea typeface="標楷體" pitchFamily="65" charset="-120"/>
            </a:endParaRPr>
          </a:p>
          <a:p>
            <a:pPr>
              <a:buFont typeface="Arial" charset="0"/>
              <a:buChar char="•"/>
            </a:pPr>
            <a:endParaRPr lang="en-US" altLang="zh-TW" sz="3200" b="1">
              <a:solidFill>
                <a:srgbClr val="CC66FF"/>
              </a:solidFill>
              <a:latin typeface="標楷體" pitchFamily="65" charset="-120"/>
              <a:ea typeface="標楷體" pitchFamily="65" charset="-120"/>
            </a:endParaRPr>
          </a:p>
          <a:p>
            <a:pPr>
              <a:buFont typeface="Arial" charset="0"/>
              <a:buChar char="•"/>
            </a:pPr>
            <a:endParaRPr lang="zh-TW" altLang="en-US" sz="2600" b="1">
              <a:solidFill>
                <a:srgbClr val="CC66FF"/>
              </a:solidFill>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188913"/>
            <a:ext cx="9906000" cy="1143000"/>
          </a:xfrm>
        </p:spPr>
        <p:txBody>
          <a:bodyPr/>
          <a:lstStyle/>
          <a:p>
            <a:pPr eaLnBrk="1" hangingPunct="1"/>
            <a:r>
              <a:rPr lang="zh-TW" altLang="en-US" sz="6700" b="1" smtClean="0">
                <a:solidFill>
                  <a:srgbClr val="FF00FF"/>
                </a:solidFill>
              </a:rPr>
              <a:t>可拆式三層乳膠名床</a:t>
            </a:r>
            <a:r>
              <a:rPr lang="zh-TW" altLang="en-US" smtClean="0"/>
              <a:t> </a:t>
            </a:r>
          </a:p>
        </p:txBody>
      </p:sp>
      <p:pic>
        <p:nvPicPr>
          <p:cNvPr id="54275" name="Picture 4" descr="IMG_0436"/>
          <p:cNvPicPr>
            <a:picLocks noChangeAspect="1" noChangeArrowheads="1"/>
          </p:cNvPicPr>
          <p:nvPr/>
        </p:nvPicPr>
        <p:blipFill>
          <a:blip r:embed="rId2" cstate="email"/>
          <a:srcRect/>
          <a:stretch>
            <a:fillRect/>
          </a:stretch>
        </p:blipFill>
        <p:spPr bwMode="auto">
          <a:xfrm>
            <a:off x="200025" y="1412875"/>
            <a:ext cx="5110163" cy="5256213"/>
          </a:xfrm>
          <a:prstGeom prst="rect">
            <a:avLst/>
          </a:prstGeom>
          <a:noFill/>
          <a:ln w="9525">
            <a:noFill/>
            <a:miter lim="800000"/>
            <a:headEnd/>
            <a:tailEnd/>
          </a:ln>
        </p:spPr>
      </p:pic>
      <p:sp>
        <p:nvSpPr>
          <p:cNvPr id="54276" name="Rectangle 5"/>
          <p:cNvSpPr>
            <a:spLocks noChangeArrowheads="1"/>
          </p:cNvSpPr>
          <p:nvPr/>
        </p:nvSpPr>
        <p:spPr bwMode="auto">
          <a:xfrm>
            <a:off x="5310188" y="1230313"/>
            <a:ext cx="4595812" cy="5232400"/>
          </a:xfrm>
          <a:prstGeom prst="rect">
            <a:avLst/>
          </a:prstGeom>
          <a:noFill/>
          <a:ln w="9525">
            <a:noFill/>
            <a:miter lim="800000"/>
            <a:headEnd/>
            <a:tailEnd/>
          </a:ln>
        </p:spPr>
        <p:txBody>
          <a:bodyPr anchor="ctr">
            <a:spAutoFit/>
          </a:bodyPr>
          <a:lstStyle/>
          <a:p>
            <a:r>
              <a:rPr lang="zh-TW" altLang="en-US" sz="2300" b="1">
                <a:solidFill>
                  <a:srgbClr val="9900FF"/>
                </a:solidFill>
              </a:rPr>
              <a:t>此床墊可拆開送洗</a:t>
            </a:r>
            <a:r>
              <a:rPr lang="en-US" altLang="zh-TW" sz="2300" b="1">
                <a:solidFill>
                  <a:srgbClr val="9900FF"/>
                </a:solidFill>
              </a:rPr>
              <a:t>,</a:t>
            </a:r>
            <a:r>
              <a:rPr lang="zh-TW" altLang="en-US" sz="2300" b="1">
                <a:solidFill>
                  <a:srgbClr val="9900FF"/>
                </a:solidFill>
              </a:rPr>
              <a:t>拆開時可直接看見其內容物</a:t>
            </a:r>
            <a:r>
              <a:rPr lang="en-US" altLang="zh-TW" sz="2300" b="1">
                <a:solidFill>
                  <a:srgbClr val="9900FF"/>
                </a:solidFill>
              </a:rPr>
              <a:t>(</a:t>
            </a:r>
            <a:r>
              <a:rPr lang="zh-TW" altLang="en-US" sz="2300" b="1">
                <a:solidFill>
                  <a:srgbClr val="9900FF"/>
                </a:solidFill>
              </a:rPr>
              <a:t>乳膠與</a:t>
            </a:r>
            <a:r>
              <a:rPr lang="en-US" altLang="zh-TW" sz="2300" b="1">
                <a:solidFill>
                  <a:srgbClr val="9900FF"/>
                </a:solidFill>
              </a:rPr>
              <a:t>756</a:t>
            </a:r>
            <a:r>
              <a:rPr lang="zh-TW" altLang="en-US" sz="2300" b="1">
                <a:solidFill>
                  <a:srgbClr val="9900FF"/>
                </a:solidFill>
              </a:rPr>
              <a:t>顆蜂巢式獨立筒</a:t>
            </a:r>
            <a:r>
              <a:rPr lang="en-US" altLang="zh-TW" sz="2300" b="1">
                <a:solidFill>
                  <a:srgbClr val="9900FF"/>
                </a:solidFill>
              </a:rPr>
              <a:t>),</a:t>
            </a:r>
            <a:r>
              <a:rPr lang="zh-TW" altLang="en-US" sz="2300" b="1">
                <a:solidFill>
                  <a:srgbClr val="9900FF"/>
                </a:solidFill>
              </a:rPr>
              <a:t>最上層填充一層</a:t>
            </a:r>
            <a:r>
              <a:rPr lang="en-US" altLang="zh-TW" sz="2300" b="1">
                <a:solidFill>
                  <a:srgbClr val="9900FF"/>
                </a:solidFill>
              </a:rPr>
              <a:t>3</a:t>
            </a:r>
            <a:r>
              <a:rPr lang="zh-TW" altLang="en-US" sz="2300" b="1">
                <a:solidFill>
                  <a:srgbClr val="9900FF"/>
                </a:solidFill>
              </a:rPr>
              <a:t>公分厚的天然乳膠</a:t>
            </a:r>
            <a:r>
              <a:rPr lang="zh-TW" altLang="en-US" sz="2300">
                <a:solidFill>
                  <a:srgbClr val="9900FF"/>
                </a:solidFill>
              </a:rPr>
              <a:t>。</a:t>
            </a:r>
          </a:p>
          <a:p>
            <a:r>
              <a:rPr lang="zh-TW" altLang="en-US" sz="2300" b="1">
                <a:solidFill>
                  <a:srgbClr val="00CC00"/>
                </a:solidFill>
              </a:rPr>
              <a:t>乳膠除了本身擁有相當優異之彈性及支撐性外</a:t>
            </a:r>
            <a:r>
              <a:rPr lang="en-US" altLang="zh-TW" sz="2300" b="1">
                <a:solidFill>
                  <a:srgbClr val="00CC00"/>
                </a:solidFill>
              </a:rPr>
              <a:t>,</a:t>
            </a:r>
            <a:r>
              <a:rPr lang="zh-TW" altLang="en-US" sz="2300" b="1">
                <a:solidFill>
                  <a:srgbClr val="00CC00"/>
                </a:solidFill>
              </a:rPr>
              <a:t>天然乳膠更可散發出芬多精</a:t>
            </a:r>
            <a:r>
              <a:rPr lang="en-US" altLang="zh-TW" sz="2300" b="1">
                <a:solidFill>
                  <a:srgbClr val="00CC00"/>
                </a:solidFill>
              </a:rPr>
              <a:t>,</a:t>
            </a:r>
            <a:r>
              <a:rPr lang="zh-TW" altLang="en-US" sz="2300" b="1">
                <a:solidFill>
                  <a:srgbClr val="00CC00"/>
                </a:solidFill>
              </a:rPr>
              <a:t>讓使用者在睡眠時將壓力釋放，是一種非常適合使用於床墊之材質</a:t>
            </a:r>
            <a:r>
              <a:rPr lang="en-US" altLang="zh-TW" sz="2300" b="1">
                <a:solidFill>
                  <a:srgbClr val="00CC00"/>
                </a:solidFill>
              </a:rPr>
              <a:t>,</a:t>
            </a:r>
            <a:r>
              <a:rPr lang="zh-TW" altLang="en-US" sz="2300" b="1">
                <a:solidFill>
                  <a:srgbClr val="00CC00"/>
                </a:solidFill>
              </a:rPr>
              <a:t>進而増進使用此床睡眠的舒適感。同時利用其特性達到支撐人體各部位及分散壓力之功效</a:t>
            </a:r>
            <a:r>
              <a:rPr lang="zh-TW" altLang="en-US" b="1">
                <a:solidFill>
                  <a:srgbClr val="00CC00"/>
                </a:solidFill>
              </a:rPr>
              <a:t>。</a:t>
            </a:r>
          </a:p>
          <a:p>
            <a:r>
              <a:rPr lang="zh-TW" altLang="en-US" sz="2300" b="1">
                <a:solidFill>
                  <a:srgbClr val="FF6600"/>
                </a:solidFill>
              </a:rPr>
              <a:t>此外為達一定之效果乳膠厚度不宜太薄，以</a:t>
            </a:r>
            <a:r>
              <a:rPr lang="en-US" altLang="zh-TW" sz="2300" b="1">
                <a:solidFill>
                  <a:srgbClr val="FF6600"/>
                </a:solidFill>
              </a:rPr>
              <a:t>1</a:t>
            </a:r>
            <a:r>
              <a:rPr lang="zh-TW" altLang="en-US" sz="2300" b="1">
                <a:solidFill>
                  <a:srgbClr val="FF6600"/>
                </a:solidFill>
              </a:rPr>
              <a:t>英吋（</a:t>
            </a:r>
            <a:r>
              <a:rPr lang="en-US" altLang="zh-TW" sz="2300" b="1">
                <a:solidFill>
                  <a:srgbClr val="FF6600"/>
                </a:solidFill>
              </a:rPr>
              <a:t>2.54</a:t>
            </a:r>
            <a:r>
              <a:rPr lang="zh-TW" altLang="en-US" sz="2300" b="1">
                <a:solidFill>
                  <a:srgbClr val="FF6600"/>
                </a:solidFill>
              </a:rPr>
              <a:t>公分） 上至</a:t>
            </a:r>
            <a:r>
              <a:rPr lang="en-US" altLang="zh-TW" sz="2300" b="1">
                <a:solidFill>
                  <a:srgbClr val="FF6600"/>
                </a:solidFill>
              </a:rPr>
              <a:t>2</a:t>
            </a:r>
            <a:r>
              <a:rPr lang="zh-TW" altLang="en-US" sz="2300" b="1">
                <a:solidFill>
                  <a:srgbClr val="FF6600"/>
                </a:solidFill>
              </a:rPr>
              <a:t>英吋</a:t>
            </a:r>
            <a:r>
              <a:rPr lang="en-US" altLang="zh-TW" sz="2300" b="1">
                <a:solidFill>
                  <a:srgbClr val="FF6600"/>
                </a:solidFill>
              </a:rPr>
              <a:t>(5</a:t>
            </a:r>
            <a:r>
              <a:rPr lang="zh-TW" altLang="en-US" sz="2300" b="1">
                <a:solidFill>
                  <a:srgbClr val="FF6600"/>
                </a:solidFill>
              </a:rPr>
              <a:t>公分</a:t>
            </a:r>
            <a:r>
              <a:rPr lang="en-US" altLang="zh-TW" sz="2300" b="1">
                <a:solidFill>
                  <a:srgbClr val="FF6600"/>
                </a:solidFill>
              </a:rPr>
              <a:t>)</a:t>
            </a:r>
            <a:r>
              <a:rPr lang="zh-TW" altLang="en-US" sz="2300" b="1">
                <a:solidFill>
                  <a:srgbClr val="FF6600"/>
                </a:solidFill>
              </a:rPr>
              <a:t>以下為最佳。  </a:t>
            </a:r>
          </a:p>
          <a:p>
            <a:r>
              <a:rPr lang="zh-TW" altLang="en-US" sz="1200" b="1"/>
              <a:t>                                                                                             </a:t>
            </a:r>
            <a:r>
              <a:rPr lang="en-US" altLang="zh-TW" sz="1200" b="1"/>
              <a:t>70A</a:t>
            </a:r>
            <a:endParaRPr lang="en-US" altLang="zh-TW" sz="23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88950" y="0"/>
            <a:ext cx="8915400" cy="1143000"/>
          </a:xfrm>
        </p:spPr>
        <p:txBody>
          <a:bodyPr/>
          <a:lstStyle/>
          <a:p>
            <a:pPr eaLnBrk="1" hangingPunct="1"/>
            <a:r>
              <a:rPr lang="zh-TW" altLang="en-US" sz="6700" b="1" smtClean="0">
                <a:solidFill>
                  <a:srgbClr val="FF00FF"/>
                </a:solidFill>
              </a:rPr>
              <a:t>舒夢三線乳膠獨立筒</a:t>
            </a:r>
          </a:p>
        </p:txBody>
      </p:sp>
      <p:pic>
        <p:nvPicPr>
          <p:cNvPr id="55299" name="Picture 4"/>
          <p:cNvPicPr>
            <a:picLocks noGrp="1" noChangeAspect="1" noChangeArrowheads="1"/>
          </p:cNvPicPr>
          <p:nvPr>
            <p:ph type="body" idx="1"/>
          </p:nvPr>
        </p:nvPicPr>
        <p:blipFill>
          <a:blip r:embed="rId2" cstate="email"/>
          <a:srcRect/>
          <a:stretch>
            <a:fillRect/>
          </a:stretch>
        </p:blipFill>
        <p:spPr>
          <a:xfrm>
            <a:off x="200025" y="1196975"/>
            <a:ext cx="4395788" cy="5472113"/>
          </a:xfrm>
          <a:noFill/>
        </p:spPr>
      </p:pic>
      <p:sp>
        <p:nvSpPr>
          <p:cNvPr id="55300" name="Rectangle 5"/>
          <p:cNvSpPr>
            <a:spLocks noChangeArrowheads="1"/>
          </p:cNvSpPr>
          <p:nvPr/>
        </p:nvSpPr>
        <p:spPr bwMode="auto">
          <a:xfrm>
            <a:off x="4667250" y="1330325"/>
            <a:ext cx="5238750" cy="5416550"/>
          </a:xfrm>
          <a:prstGeom prst="rect">
            <a:avLst/>
          </a:prstGeom>
          <a:noFill/>
          <a:ln w="9525">
            <a:noFill/>
            <a:miter lim="800000"/>
            <a:headEnd/>
            <a:tailEnd/>
          </a:ln>
        </p:spPr>
        <p:txBody>
          <a:bodyPr lIns="0" tIns="0" rIns="0" bIns="0" anchor="ctr">
            <a:spAutoFit/>
          </a:bodyPr>
          <a:lstStyle/>
          <a:p>
            <a:r>
              <a:rPr lang="en-US" altLang="zh-TW" sz="2200" b="1">
                <a:solidFill>
                  <a:srgbClr val="FF6600"/>
                </a:solidFill>
              </a:rPr>
              <a:t>‧</a:t>
            </a:r>
            <a:r>
              <a:rPr lang="zh-TW" altLang="en-US" sz="2200" b="1">
                <a:solidFill>
                  <a:srgbClr val="FF6600"/>
                </a:solidFill>
              </a:rPr>
              <a:t>獨立筒床墊</a:t>
            </a:r>
            <a:r>
              <a:rPr lang="en-US" altLang="zh-TW" sz="2200" b="1">
                <a:solidFill>
                  <a:srgbClr val="FF6600"/>
                </a:solidFill>
              </a:rPr>
              <a:t>【</a:t>
            </a:r>
            <a:r>
              <a:rPr lang="zh-TW" altLang="en-US" sz="2200" b="1">
                <a:solidFill>
                  <a:srgbClr val="FF6600"/>
                </a:solidFill>
              </a:rPr>
              <a:t>單點承受，聯合支撐的效果</a:t>
            </a:r>
            <a:r>
              <a:rPr lang="en-US" altLang="zh-TW" sz="2200" b="1">
                <a:solidFill>
                  <a:srgbClr val="FF6600"/>
                </a:solidFill>
              </a:rPr>
              <a:t>】</a:t>
            </a:r>
            <a:r>
              <a:rPr lang="zh-TW" altLang="en-US" sz="2200" b="1">
                <a:solidFill>
                  <a:srgbClr val="FF6600"/>
                </a:solidFill>
              </a:rPr>
              <a:t>讓您的腰部充分得到一個支撐與釋放體重壓力的效果，有效達到最好的休息與放鬆 </a:t>
            </a:r>
          </a:p>
          <a:p>
            <a:r>
              <a:rPr lang="en-US" altLang="zh-TW" sz="2200" b="1">
                <a:solidFill>
                  <a:srgbClr val="00CC00"/>
                </a:solidFill>
              </a:rPr>
              <a:t>‧</a:t>
            </a:r>
            <a:r>
              <a:rPr lang="zh-TW" altLang="en-US" sz="2200" b="1">
                <a:solidFill>
                  <a:srgbClr val="00CC00"/>
                </a:solidFill>
              </a:rPr>
              <a:t>天然乳膠具有不沾染塵蹣、輕柔的高舒適度、高透氣等特色，質感Ｑ軟，讓您睡的更健康更舒適，使用天然純乳膠讓此床墊提供最完美的支撐與釋壓，給您最好的 睡眠品質</a:t>
            </a:r>
            <a:br>
              <a:rPr lang="zh-TW" altLang="en-US" sz="2200" b="1">
                <a:solidFill>
                  <a:srgbClr val="00CC00"/>
                </a:solidFill>
              </a:rPr>
            </a:br>
            <a:r>
              <a:rPr lang="en-US" altLang="zh-TW" sz="2200" b="1">
                <a:solidFill>
                  <a:srgbClr val="00CCFF"/>
                </a:solidFill>
              </a:rPr>
              <a:t>‧</a:t>
            </a:r>
            <a:r>
              <a:rPr lang="zh-TW" altLang="en-US" sz="2200" b="1">
                <a:solidFill>
                  <a:srgbClr val="00CCFF"/>
                </a:solidFill>
              </a:rPr>
              <a:t>精緻的舒柔布三線車工讓身體橫躺時的壓力更有效分散，人體肌膚觸感更加輕柔，而且充份支撐腰部的空隙，大大減少支撐不足所產生的酸痛 </a:t>
            </a:r>
          </a:p>
          <a:p>
            <a:r>
              <a:rPr lang="en-US" altLang="zh-TW" sz="2200" b="1">
                <a:solidFill>
                  <a:srgbClr val="9900FF"/>
                </a:solidFill>
              </a:rPr>
              <a:t>‧</a:t>
            </a:r>
            <a:r>
              <a:rPr lang="zh-TW" altLang="en-US" sz="2200" b="1">
                <a:solidFill>
                  <a:srgbClr val="9900FF"/>
                </a:solidFill>
              </a:rPr>
              <a:t>蝴蝶型強化護邊系統</a:t>
            </a:r>
            <a:r>
              <a:rPr lang="en-US" altLang="zh-TW" sz="2200" b="1">
                <a:solidFill>
                  <a:srgbClr val="9900FF"/>
                </a:solidFill>
              </a:rPr>
              <a:t>-</a:t>
            </a:r>
            <a:r>
              <a:rPr lang="zh-TW" altLang="en-US" sz="2200" b="1">
                <a:solidFill>
                  <a:srgbClr val="9900FF"/>
                </a:solidFill>
              </a:rPr>
              <a:t>有效加強床沿支撐力 </a:t>
            </a:r>
          </a:p>
          <a:p>
            <a:r>
              <a:rPr lang="en-US" altLang="zh-TW" sz="2200" b="1">
                <a:solidFill>
                  <a:srgbClr val="CC0000"/>
                </a:solidFill>
              </a:rPr>
              <a:t>‧</a:t>
            </a:r>
            <a:r>
              <a:rPr lang="zh-TW" altLang="en-US" sz="2200" b="1">
                <a:solidFill>
                  <a:srgbClr val="CC0000"/>
                </a:solidFill>
              </a:rPr>
              <a:t>此床高度約為</a:t>
            </a:r>
            <a:r>
              <a:rPr lang="en-US" altLang="zh-TW" sz="2200" b="1">
                <a:solidFill>
                  <a:srgbClr val="CC0000"/>
                </a:solidFill>
              </a:rPr>
              <a:t>30</a:t>
            </a:r>
            <a:r>
              <a:rPr lang="zh-TW" altLang="en-US" sz="2200" b="1">
                <a:solidFill>
                  <a:srgbClr val="CC0000"/>
                </a:solidFill>
              </a:rPr>
              <a:t>公分                        </a:t>
            </a:r>
            <a:r>
              <a:rPr lang="en-US" altLang="zh-TW" sz="1000" b="1"/>
              <a:t>70A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88950" y="0"/>
            <a:ext cx="8915400" cy="1143000"/>
          </a:xfrm>
        </p:spPr>
        <p:txBody>
          <a:bodyPr/>
          <a:lstStyle/>
          <a:p>
            <a:pPr eaLnBrk="1" hangingPunct="1"/>
            <a:r>
              <a:rPr lang="zh-TW" altLang="en-US" sz="5000" b="1" smtClean="0">
                <a:solidFill>
                  <a:srgbClr val="FF00FF"/>
                </a:solidFill>
              </a:rPr>
              <a:t>舒富樂  特軟三線乳膠獨立筒</a:t>
            </a:r>
          </a:p>
        </p:txBody>
      </p:sp>
      <p:sp>
        <p:nvSpPr>
          <p:cNvPr id="56323" name="Rectangle 5"/>
          <p:cNvSpPr>
            <a:spLocks noChangeArrowheads="1"/>
          </p:cNvSpPr>
          <p:nvPr/>
        </p:nvSpPr>
        <p:spPr bwMode="auto">
          <a:xfrm>
            <a:off x="4643438" y="1071563"/>
            <a:ext cx="5262562" cy="5786437"/>
          </a:xfrm>
          <a:prstGeom prst="rect">
            <a:avLst/>
          </a:prstGeom>
          <a:noFill/>
          <a:ln w="9525">
            <a:noFill/>
            <a:miter lim="800000"/>
            <a:headEnd/>
            <a:tailEnd/>
          </a:ln>
        </p:spPr>
        <p:txBody>
          <a:bodyPr lIns="0" tIns="0" rIns="0" bIns="0" anchor="ctr">
            <a:spAutoFit/>
          </a:bodyPr>
          <a:lstStyle/>
          <a:p>
            <a:r>
              <a:rPr lang="en-US" altLang="zh-TW" sz="2200" b="1">
                <a:solidFill>
                  <a:srgbClr val="FF6600"/>
                </a:solidFill>
              </a:rPr>
              <a:t>‧</a:t>
            </a:r>
            <a:r>
              <a:rPr lang="zh-TW" altLang="en-US" sz="2200" b="1">
                <a:solidFill>
                  <a:srgbClr val="FF6600"/>
                </a:solidFill>
              </a:rPr>
              <a:t>蜂巢式獨立筒讓您的全身均能充分得到一個支撐與釋放體重壓力的效果。</a:t>
            </a:r>
          </a:p>
          <a:p>
            <a:r>
              <a:rPr lang="en-US" altLang="zh-TW" sz="2200" b="1">
                <a:solidFill>
                  <a:srgbClr val="00CC00"/>
                </a:solidFill>
              </a:rPr>
              <a:t>‧</a:t>
            </a:r>
            <a:r>
              <a:rPr lang="zh-TW" altLang="en-US" sz="2200" b="1">
                <a:solidFill>
                  <a:srgbClr val="00CC00"/>
                </a:solidFill>
              </a:rPr>
              <a:t>頂級高密度天然乳膠，提供身體最佳撐托，具有天然透氣、防螨之功效，讓您輕鬆擁有一夜好眠。 </a:t>
            </a:r>
          </a:p>
          <a:p>
            <a:r>
              <a:rPr lang="en-US" altLang="zh-TW" sz="2200" b="1">
                <a:solidFill>
                  <a:srgbClr val="00CCFF"/>
                </a:solidFill>
              </a:rPr>
              <a:t>‧</a:t>
            </a:r>
            <a:r>
              <a:rPr lang="zh-TW" altLang="en-US" sz="2200" b="1">
                <a:solidFill>
                  <a:srgbClr val="00CCFF"/>
                </a:solidFill>
              </a:rPr>
              <a:t>精緻的舒柔布三線立體車花，旋轉式高密度泡棉的特殊設計，能平均分散身體下壓的重量，讓床墊富有彈性與支撐性，更可促進空氣流通，創造舒適宜人的睡眠品質。</a:t>
            </a:r>
          </a:p>
          <a:p>
            <a:r>
              <a:rPr lang="en-US" altLang="zh-TW" sz="2200" b="1">
                <a:solidFill>
                  <a:srgbClr val="FD330B"/>
                </a:solidFill>
              </a:rPr>
              <a:t>‧</a:t>
            </a:r>
            <a:r>
              <a:rPr lang="zh-TW" altLang="en-US" sz="2200" b="1">
                <a:solidFill>
                  <a:srgbClr val="FD330B"/>
                </a:solidFill>
              </a:rPr>
              <a:t>特軟泡棉加上透氣的高科技杜邦棉纖維，特殊的氣流導向設計大幅提昇泡棉的透氣性減少台灣氣候所造成的悶熱感。</a:t>
            </a:r>
            <a:endParaRPr lang="en-US" altLang="zh-TW" sz="2200" b="1">
              <a:solidFill>
                <a:srgbClr val="FD330B"/>
              </a:solidFill>
            </a:endParaRPr>
          </a:p>
          <a:p>
            <a:r>
              <a:rPr lang="en-US" altLang="zh-TW" sz="2400" b="1">
                <a:solidFill>
                  <a:srgbClr val="9933FF"/>
                </a:solidFill>
              </a:rPr>
              <a:t>‧</a:t>
            </a:r>
            <a:r>
              <a:rPr lang="zh-TW" altLang="en-US" sz="2200" b="1">
                <a:solidFill>
                  <a:srgbClr val="9933FF"/>
                </a:solidFill>
              </a:rPr>
              <a:t>免翻面 貼心設計採用世界級的特殊泡棉，能進一步減低干擾達</a:t>
            </a:r>
            <a:r>
              <a:rPr lang="en-US" altLang="zh-TW" sz="2200" b="1">
                <a:solidFill>
                  <a:srgbClr val="9933FF"/>
                </a:solidFill>
              </a:rPr>
              <a:t>35%</a:t>
            </a:r>
            <a:r>
              <a:rPr lang="zh-TW" altLang="en-US" sz="2200" b="1">
                <a:solidFill>
                  <a:srgbClr val="9933FF"/>
                </a:solidFill>
              </a:rPr>
              <a:t>，更無需定期翻轉床墊，從此不用擔心保養床墊的問題。 </a:t>
            </a:r>
          </a:p>
          <a:p>
            <a:r>
              <a:rPr lang="zh-TW" altLang="en-US" sz="2200" b="1">
                <a:solidFill>
                  <a:srgbClr val="FD330B"/>
                </a:solidFill>
              </a:rPr>
              <a:t>                                                             </a:t>
            </a:r>
            <a:r>
              <a:rPr lang="en-US" altLang="zh-TW" sz="1000" b="1"/>
              <a:t>75A</a:t>
            </a:r>
          </a:p>
        </p:txBody>
      </p:sp>
      <p:pic>
        <p:nvPicPr>
          <p:cNvPr id="56324" name="內容版面配置區 5" descr="編號U375C 舒富樂三線乳膠A.JPG"/>
          <p:cNvPicPr>
            <a:picLocks noGrp="1" noChangeAspect="1"/>
          </p:cNvPicPr>
          <p:nvPr>
            <p:ph idx="1"/>
          </p:nvPr>
        </p:nvPicPr>
        <p:blipFill>
          <a:blip r:embed="rId2" cstate="email"/>
          <a:srcRect/>
          <a:stretch>
            <a:fillRect/>
          </a:stretch>
        </p:blipFill>
        <p:spPr>
          <a:xfrm>
            <a:off x="231775" y="1143000"/>
            <a:ext cx="4333875" cy="2714625"/>
          </a:xfrm>
        </p:spPr>
      </p:pic>
      <p:pic>
        <p:nvPicPr>
          <p:cNvPr id="56325" name="圖片 6" descr="編號U375C 舒富樂三線乳膠B.JPG"/>
          <p:cNvPicPr>
            <a:picLocks noChangeAspect="1"/>
          </p:cNvPicPr>
          <p:nvPr/>
        </p:nvPicPr>
        <p:blipFill>
          <a:blip r:embed="rId3" cstate="email"/>
          <a:srcRect/>
          <a:stretch>
            <a:fillRect/>
          </a:stretch>
        </p:blipFill>
        <p:spPr bwMode="auto">
          <a:xfrm>
            <a:off x="231775" y="3929063"/>
            <a:ext cx="4333875" cy="267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595313" y="214313"/>
            <a:ext cx="8915400" cy="1143000"/>
          </a:xfrm>
        </p:spPr>
        <p:txBody>
          <a:bodyPr/>
          <a:lstStyle/>
          <a:p>
            <a:r>
              <a:rPr lang="zh-TW" altLang="en-US" sz="6600" b="1" smtClean="0">
                <a:solidFill>
                  <a:srgbClr val="FF00FF"/>
                </a:solidFill>
              </a:rPr>
              <a:t>艾美獨立三層</a:t>
            </a:r>
          </a:p>
        </p:txBody>
      </p:sp>
      <p:pic>
        <p:nvPicPr>
          <p:cNvPr id="57347" name="內容版面配置區 3" descr="艾美.JPG"/>
          <p:cNvPicPr>
            <a:picLocks noGrp="1" noChangeAspect="1"/>
          </p:cNvPicPr>
          <p:nvPr>
            <p:ph idx="1"/>
          </p:nvPr>
        </p:nvPicPr>
        <p:blipFill>
          <a:blip r:embed="rId2" cstate="email"/>
          <a:srcRect/>
          <a:stretch>
            <a:fillRect/>
          </a:stretch>
        </p:blipFill>
        <p:spPr>
          <a:xfrm>
            <a:off x="166688" y="1500188"/>
            <a:ext cx="4929187" cy="4429125"/>
          </a:xfrm>
        </p:spPr>
      </p:pic>
      <p:sp>
        <p:nvSpPr>
          <p:cNvPr id="57348" name="文字方塊 4"/>
          <p:cNvSpPr txBox="1">
            <a:spLocks noChangeArrowheads="1"/>
          </p:cNvSpPr>
          <p:nvPr/>
        </p:nvSpPr>
        <p:spPr bwMode="auto">
          <a:xfrm>
            <a:off x="5095875" y="1428750"/>
            <a:ext cx="4810125" cy="5826125"/>
          </a:xfrm>
          <a:prstGeom prst="rect">
            <a:avLst/>
          </a:prstGeom>
          <a:noFill/>
          <a:ln w="9525">
            <a:noFill/>
            <a:miter lim="800000"/>
            <a:headEnd/>
            <a:tailEnd/>
          </a:ln>
        </p:spPr>
        <p:txBody>
          <a:bodyPr>
            <a:spAutoFit/>
          </a:bodyPr>
          <a:lstStyle/>
          <a:p>
            <a:pPr>
              <a:buFont typeface="Wingdings" pitchFamily="2" charset="2"/>
              <a:buChar char="u"/>
            </a:pPr>
            <a:r>
              <a:rPr lang="zh-TW" altLang="en-US" sz="2200" b="1"/>
              <a:t>此床採用</a:t>
            </a:r>
            <a:r>
              <a:rPr lang="zh-TW" altLang="en-US" sz="2200" b="1">
                <a:solidFill>
                  <a:srgbClr val="9933FF"/>
                </a:solidFill>
              </a:rPr>
              <a:t>線徑</a:t>
            </a:r>
            <a:r>
              <a:rPr lang="en-US" altLang="zh-TW" sz="2200" b="1">
                <a:solidFill>
                  <a:srgbClr val="9933FF"/>
                </a:solidFill>
              </a:rPr>
              <a:t>2.3mm</a:t>
            </a:r>
            <a:r>
              <a:rPr lang="zh-TW" altLang="en-US" sz="2200" b="1">
                <a:solidFill>
                  <a:srgbClr val="9933FF"/>
                </a:solidFill>
              </a:rPr>
              <a:t>中硬獨立筒彈簧</a:t>
            </a:r>
            <a:r>
              <a:rPr lang="zh-TW" altLang="en-US" sz="2200" b="1"/>
              <a:t>設計而成</a:t>
            </a:r>
            <a:r>
              <a:rPr lang="en-US" altLang="zh-TW" sz="2200" b="1"/>
              <a:t>,</a:t>
            </a:r>
            <a:r>
              <a:rPr lang="zh-TW" altLang="en-US" sz="2200" b="1"/>
              <a:t>除了具備獨立筒的特性外</a:t>
            </a:r>
            <a:r>
              <a:rPr lang="en-US" altLang="zh-TW" sz="2200" b="1"/>
              <a:t>,</a:t>
            </a:r>
            <a:r>
              <a:rPr lang="zh-TW" altLang="en-US" sz="2200" b="1"/>
              <a:t>更讓你享受</a:t>
            </a:r>
            <a:r>
              <a:rPr lang="zh-TW" altLang="en-US" sz="2200" b="1">
                <a:solidFill>
                  <a:srgbClr val="9933FF"/>
                </a:solidFill>
              </a:rPr>
              <a:t>軟中帶硬的效果</a:t>
            </a:r>
            <a:r>
              <a:rPr lang="en-US" altLang="zh-TW" sz="2200" b="1"/>
              <a:t>,</a:t>
            </a:r>
            <a:r>
              <a:rPr lang="zh-TW" altLang="en-US" sz="2200" b="1"/>
              <a:t>此床使用</a:t>
            </a:r>
            <a:r>
              <a:rPr lang="en-US" altLang="zh-TW" sz="2200" b="1">
                <a:solidFill>
                  <a:srgbClr val="9933FF"/>
                </a:solidFill>
              </a:rPr>
              <a:t>Recotex-cool</a:t>
            </a:r>
            <a:r>
              <a:rPr lang="zh-TW" altLang="en-US" sz="2200" b="1">
                <a:solidFill>
                  <a:srgbClr val="9933FF"/>
                </a:solidFill>
              </a:rPr>
              <a:t>天絲纖維混紗而成的舒柔布</a:t>
            </a:r>
            <a:r>
              <a:rPr lang="en-US" altLang="zh-TW" sz="2200" b="1"/>
              <a:t>,</a:t>
            </a:r>
            <a:r>
              <a:rPr lang="zh-TW" altLang="en-US" sz="2200" b="1"/>
              <a:t>讓睡眠中的您享受有如肌膚般柔順觸感</a:t>
            </a:r>
            <a:r>
              <a:rPr lang="en-US" altLang="zh-TW" sz="2200" b="1"/>
              <a:t>,</a:t>
            </a:r>
            <a:r>
              <a:rPr lang="zh-TW" altLang="en-US" sz="2200" b="1"/>
              <a:t>下方採用</a:t>
            </a:r>
            <a:r>
              <a:rPr lang="en-US" altLang="zh-TW" sz="2200" b="1"/>
              <a:t>3D</a:t>
            </a:r>
            <a:r>
              <a:rPr lang="zh-TW" altLang="en-US" sz="2200" b="1"/>
              <a:t>立體網眼設計</a:t>
            </a:r>
            <a:r>
              <a:rPr lang="en-US" altLang="zh-TW" sz="2200" b="1"/>
              <a:t>,</a:t>
            </a:r>
            <a:r>
              <a:rPr lang="zh-TW" altLang="en-US" sz="2200" b="1"/>
              <a:t>讓空氣對流順暢</a:t>
            </a:r>
            <a:r>
              <a:rPr lang="en-US" altLang="zh-TW" sz="2200" b="1"/>
              <a:t>,</a:t>
            </a:r>
            <a:r>
              <a:rPr lang="zh-TW" altLang="en-US" sz="2200" b="1"/>
              <a:t>熱氣自然排除</a:t>
            </a:r>
            <a:r>
              <a:rPr lang="en-US" altLang="zh-TW" sz="2200" b="1"/>
              <a:t>.</a:t>
            </a:r>
            <a:r>
              <a:rPr lang="zh-TW" altLang="en-US" sz="2200" b="1"/>
              <a:t> </a:t>
            </a:r>
            <a:endParaRPr lang="en-US" altLang="zh-TW" sz="2200" b="1"/>
          </a:p>
          <a:p>
            <a:pPr>
              <a:buFont typeface="Wingdings" pitchFamily="2" charset="2"/>
              <a:buChar char="u"/>
            </a:pPr>
            <a:endParaRPr lang="en-US" altLang="zh-TW" sz="2200" b="1"/>
          </a:p>
          <a:p>
            <a:pPr>
              <a:buFont typeface="Wingdings" pitchFamily="2" charset="2"/>
              <a:buChar char="u"/>
            </a:pPr>
            <a:r>
              <a:rPr lang="zh-TW" altLang="en-US" sz="2200" b="1">
                <a:solidFill>
                  <a:srgbClr val="00CC00"/>
                </a:solidFill>
              </a:rPr>
              <a:t>天然乳膠具有不沾染塵蹣、輕柔的高舒適度、高透氣等特色，質感Ｑ軟，讓您睡的更健康更舒適，使用天然純乳膠讓此床墊提供最完美的支撐與釋壓，給您最好的 睡眠品質</a:t>
            </a:r>
            <a:endParaRPr lang="en-US" altLang="zh-TW" sz="2200" b="1">
              <a:solidFill>
                <a:srgbClr val="00CC00"/>
              </a:solidFill>
            </a:endParaRPr>
          </a:p>
          <a:p>
            <a:pPr>
              <a:buFont typeface="Wingdings" pitchFamily="2" charset="2"/>
              <a:buChar char="u"/>
            </a:pPr>
            <a:endParaRPr lang="en-US" altLang="zh-TW" sz="2200" b="1">
              <a:solidFill>
                <a:srgbClr val="00CC00"/>
              </a:solidFill>
            </a:endParaRPr>
          </a:p>
          <a:p>
            <a:pPr>
              <a:buFont typeface="Wingdings" pitchFamily="2" charset="2"/>
              <a:buChar char="u"/>
            </a:pPr>
            <a:r>
              <a:rPr lang="zh-TW" altLang="en-US" sz="2000" b="1">
                <a:solidFill>
                  <a:srgbClr val="9933FF"/>
                </a:solidFill>
              </a:rPr>
              <a:t>所有入口網站皆可查詢到 </a:t>
            </a:r>
            <a:r>
              <a:rPr lang="en-US" altLang="zh-TW" sz="2000" b="1">
                <a:solidFill>
                  <a:srgbClr val="9933FF"/>
                </a:solidFill>
              </a:rPr>
              <a:t>Recotex-cool</a:t>
            </a:r>
            <a:r>
              <a:rPr lang="zh-TW" altLang="en-US" sz="2000" b="1">
                <a:solidFill>
                  <a:srgbClr val="9933FF"/>
                </a:solidFill>
              </a:rPr>
              <a:t>  </a:t>
            </a:r>
            <a:r>
              <a:rPr lang="zh-TW" altLang="en-US" sz="2200" b="1">
                <a:solidFill>
                  <a:srgbClr val="9933FF"/>
                </a:solidFill>
              </a:rPr>
              <a:t>                                              </a:t>
            </a:r>
            <a:r>
              <a:rPr lang="en-US" altLang="zh-TW" sz="1000"/>
              <a:t>72A</a:t>
            </a:r>
          </a:p>
          <a:p>
            <a:endParaRPr lang="zh-TW" altLang="en-US"/>
          </a:p>
        </p:txBody>
      </p:sp>
      <p:sp>
        <p:nvSpPr>
          <p:cNvPr id="57349" name="文字方塊 5"/>
          <p:cNvSpPr txBox="1">
            <a:spLocks noChangeArrowheads="1"/>
          </p:cNvSpPr>
          <p:nvPr/>
        </p:nvSpPr>
        <p:spPr bwMode="auto">
          <a:xfrm>
            <a:off x="0" y="5929313"/>
            <a:ext cx="5095875" cy="769937"/>
          </a:xfrm>
          <a:prstGeom prst="rect">
            <a:avLst/>
          </a:prstGeom>
          <a:noFill/>
          <a:ln w="9525">
            <a:noFill/>
            <a:miter lim="800000"/>
            <a:headEnd/>
            <a:tailEnd/>
          </a:ln>
        </p:spPr>
        <p:txBody>
          <a:bodyPr>
            <a:spAutoFit/>
          </a:bodyPr>
          <a:lstStyle/>
          <a:p>
            <a:pPr>
              <a:buFont typeface="Wingdings" pitchFamily="2" charset="2"/>
              <a:buChar char="u"/>
            </a:pPr>
            <a:r>
              <a:rPr lang="zh-TW" altLang="en-US" sz="2200" b="1">
                <a:solidFill>
                  <a:srgbClr val="FF00FF"/>
                </a:solidFill>
              </a:rPr>
              <a:t>此床高度約為</a:t>
            </a:r>
            <a:r>
              <a:rPr lang="en-US" altLang="zh-TW" sz="2200" b="1">
                <a:solidFill>
                  <a:srgbClr val="FF00FF"/>
                </a:solidFill>
              </a:rPr>
              <a:t>28</a:t>
            </a:r>
            <a:r>
              <a:rPr lang="zh-TW" altLang="en-US" sz="2200" b="1">
                <a:solidFill>
                  <a:srgbClr val="FF00FF"/>
                </a:solidFill>
              </a:rPr>
              <a:t>公分</a:t>
            </a:r>
            <a:r>
              <a:rPr lang="en-US" altLang="zh-TW" sz="2200" b="1">
                <a:solidFill>
                  <a:srgbClr val="FF00FF"/>
                </a:solidFill>
              </a:rPr>
              <a:t>,</a:t>
            </a:r>
            <a:r>
              <a:rPr lang="zh-TW" altLang="en-US" sz="2200" b="1">
                <a:solidFill>
                  <a:srgbClr val="FF00FF"/>
                </a:solidFill>
              </a:rPr>
              <a:t>床沿四周使用蝴蝶型輔助彈簧加強</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zh-TW" altLang="en-US" sz="6700" b="1" smtClean="0">
                <a:solidFill>
                  <a:srgbClr val="FF00FF"/>
                </a:solidFill>
              </a:rPr>
              <a:t>德國</a:t>
            </a:r>
            <a:r>
              <a:rPr lang="en-US" altLang="zh-TW" sz="6700" b="1" smtClean="0">
                <a:solidFill>
                  <a:srgbClr val="FF00FF"/>
                </a:solidFill>
              </a:rPr>
              <a:t>AGRO</a:t>
            </a:r>
            <a:r>
              <a:rPr lang="zh-TW" altLang="en-US" sz="6700" b="1" smtClean="0">
                <a:solidFill>
                  <a:srgbClr val="FF00FF"/>
                </a:solidFill>
              </a:rPr>
              <a:t>可捲乳膠</a:t>
            </a:r>
            <a:r>
              <a:rPr lang="zh-TW" altLang="en-US" smtClean="0"/>
              <a:t> </a:t>
            </a:r>
          </a:p>
        </p:txBody>
      </p:sp>
      <p:sp>
        <p:nvSpPr>
          <p:cNvPr id="58371" name="Text Box 6"/>
          <p:cNvSpPr txBox="1">
            <a:spLocks noChangeArrowheads="1"/>
          </p:cNvSpPr>
          <p:nvPr/>
        </p:nvSpPr>
        <p:spPr bwMode="auto">
          <a:xfrm>
            <a:off x="560388" y="4652963"/>
            <a:ext cx="8785225" cy="1920875"/>
          </a:xfrm>
          <a:prstGeom prst="rect">
            <a:avLst/>
          </a:prstGeom>
          <a:noFill/>
          <a:ln w="9525">
            <a:noFill/>
            <a:miter lim="800000"/>
            <a:headEnd/>
            <a:tailEnd/>
          </a:ln>
        </p:spPr>
        <p:txBody>
          <a:bodyPr>
            <a:spAutoFit/>
          </a:bodyPr>
          <a:lstStyle/>
          <a:p>
            <a:pPr>
              <a:spcBef>
                <a:spcPct val="50000"/>
              </a:spcBef>
            </a:pPr>
            <a:r>
              <a:rPr lang="zh-TW" altLang="en-US" sz="3000" b="1"/>
              <a:t>床墊上面放置</a:t>
            </a:r>
            <a:r>
              <a:rPr lang="zh-TW" altLang="en-US" sz="3000" b="1">
                <a:solidFill>
                  <a:srgbClr val="9933FF"/>
                </a:solidFill>
              </a:rPr>
              <a:t>德國</a:t>
            </a:r>
            <a:r>
              <a:rPr lang="en-US" altLang="zh-TW" sz="3000" b="1">
                <a:solidFill>
                  <a:srgbClr val="9933FF"/>
                </a:solidFill>
              </a:rPr>
              <a:t>AGRO</a:t>
            </a:r>
            <a:r>
              <a:rPr lang="zh-TW" altLang="en-US" sz="3000" b="1">
                <a:solidFill>
                  <a:srgbClr val="9933FF"/>
                </a:solidFill>
              </a:rPr>
              <a:t>無尾結彈簧證明單</a:t>
            </a:r>
            <a:r>
              <a:rPr lang="en-US" altLang="zh-TW" sz="3000" b="1"/>
              <a:t>,</a:t>
            </a:r>
            <a:r>
              <a:rPr lang="zh-TW" altLang="en-US" sz="3000" b="1"/>
              <a:t>此床</a:t>
            </a:r>
            <a:r>
              <a:rPr lang="zh-TW" altLang="en-US" sz="3000" b="1">
                <a:solidFill>
                  <a:srgbClr val="9933FF"/>
                </a:solidFill>
              </a:rPr>
              <a:t>加入</a:t>
            </a:r>
            <a:r>
              <a:rPr lang="en-US" altLang="zh-TW" sz="3000" b="1">
                <a:solidFill>
                  <a:srgbClr val="9933FF"/>
                </a:solidFill>
              </a:rPr>
              <a:t>3</a:t>
            </a:r>
            <a:r>
              <a:rPr lang="zh-TW" altLang="en-US" sz="3000" b="1">
                <a:solidFill>
                  <a:srgbClr val="9933FF"/>
                </a:solidFill>
              </a:rPr>
              <a:t>公分天然純乳膠</a:t>
            </a:r>
            <a:r>
              <a:rPr lang="zh-TW" altLang="en-US" sz="3000" b="1"/>
              <a:t>與</a:t>
            </a:r>
            <a:r>
              <a:rPr lang="zh-TW" altLang="en-US" sz="3000" b="1">
                <a:solidFill>
                  <a:srgbClr val="9933FF"/>
                </a:solidFill>
              </a:rPr>
              <a:t>可捲式設計</a:t>
            </a:r>
            <a:r>
              <a:rPr lang="en-US" altLang="zh-TW" sz="3000" b="1"/>
              <a:t>,</a:t>
            </a:r>
            <a:r>
              <a:rPr lang="zh-TW" altLang="en-US" sz="3000" b="1"/>
              <a:t>方便使用者在狹小空間搬運或運輸</a:t>
            </a:r>
            <a:r>
              <a:rPr lang="en-US" altLang="zh-TW" sz="3000" b="1"/>
              <a:t>,</a:t>
            </a:r>
            <a:r>
              <a:rPr lang="zh-TW" altLang="en-US" sz="3000" b="1"/>
              <a:t>此床強調不用力也會回彈</a:t>
            </a:r>
            <a:r>
              <a:rPr lang="en-US" altLang="zh-TW" sz="3000" b="1"/>
              <a:t>,</a:t>
            </a:r>
            <a:r>
              <a:rPr lang="zh-TW" altLang="en-US" sz="3000" b="1"/>
              <a:t>讓使用者有如在五星級飯店休息一般</a:t>
            </a:r>
            <a:r>
              <a:rPr lang="en-US" altLang="zh-TW" sz="3000" b="1"/>
              <a:t>,</a:t>
            </a:r>
            <a:r>
              <a:rPr lang="zh-TW" altLang="en-US" sz="3000" b="1"/>
              <a:t>完全釋放壓力。     </a:t>
            </a:r>
            <a:r>
              <a:rPr lang="en-US" altLang="zh-TW" sz="1000" b="1"/>
              <a:t>78A</a:t>
            </a:r>
          </a:p>
        </p:txBody>
      </p:sp>
      <p:pic>
        <p:nvPicPr>
          <p:cNvPr id="58372" name="Picture 7" descr="IMG_0433"/>
          <p:cNvPicPr>
            <a:picLocks noChangeAspect="1" noChangeArrowheads="1"/>
          </p:cNvPicPr>
          <p:nvPr/>
        </p:nvPicPr>
        <p:blipFill>
          <a:blip r:embed="rId2" cstate="email"/>
          <a:srcRect/>
          <a:stretch>
            <a:fillRect/>
          </a:stretch>
        </p:blipFill>
        <p:spPr bwMode="auto">
          <a:xfrm>
            <a:off x="1095375" y="1412875"/>
            <a:ext cx="3857625" cy="3179763"/>
          </a:xfrm>
          <a:prstGeom prst="rect">
            <a:avLst/>
          </a:prstGeom>
          <a:noFill/>
          <a:ln w="9525">
            <a:noFill/>
            <a:miter lim="800000"/>
            <a:headEnd/>
            <a:tailEnd/>
          </a:ln>
        </p:spPr>
      </p:pic>
      <p:pic>
        <p:nvPicPr>
          <p:cNvPr id="58373" name="Picture 8" descr="IMG_0434"/>
          <p:cNvPicPr>
            <a:picLocks noChangeAspect="1" noChangeArrowheads="1"/>
          </p:cNvPicPr>
          <p:nvPr/>
        </p:nvPicPr>
        <p:blipFill>
          <a:blip r:embed="rId3" cstate="email"/>
          <a:srcRect/>
          <a:stretch>
            <a:fillRect/>
          </a:stretch>
        </p:blipFill>
        <p:spPr bwMode="auto">
          <a:xfrm>
            <a:off x="5097463" y="1412875"/>
            <a:ext cx="4141787" cy="318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309563" y="0"/>
            <a:ext cx="9364662" cy="1143000"/>
          </a:xfrm>
        </p:spPr>
        <p:txBody>
          <a:bodyPr/>
          <a:lstStyle/>
          <a:p>
            <a:pPr eaLnBrk="1" hangingPunct="1"/>
            <a:r>
              <a:rPr lang="zh-TW" altLang="en-US" sz="6700" b="1" smtClean="0">
                <a:solidFill>
                  <a:srgbClr val="FF00FF"/>
                </a:solidFill>
              </a:rPr>
              <a:t>巧克力硬式三線加乳膠</a:t>
            </a:r>
            <a:r>
              <a:rPr lang="zh-TW" altLang="en-US" smtClean="0"/>
              <a:t> </a:t>
            </a:r>
          </a:p>
        </p:txBody>
      </p:sp>
      <p:sp>
        <p:nvSpPr>
          <p:cNvPr id="59395" name="Text Box 6"/>
          <p:cNvSpPr txBox="1">
            <a:spLocks noChangeArrowheads="1"/>
          </p:cNvSpPr>
          <p:nvPr/>
        </p:nvSpPr>
        <p:spPr bwMode="auto">
          <a:xfrm>
            <a:off x="0" y="4572000"/>
            <a:ext cx="9906000" cy="1970088"/>
          </a:xfrm>
          <a:prstGeom prst="rect">
            <a:avLst/>
          </a:prstGeom>
          <a:noFill/>
          <a:ln w="9525">
            <a:noFill/>
            <a:miter lim="800000"/>
            <a:headEnd/>
            <a:tailEnd/>
          </a:ln>
        </p:spPr>
        <p:txBody>
          <a:bodyPr>
            <a:spAutoFit/>
          </a:bodyPr>
          <a:lstStyle/>
          <a:p>
            <a:r>
              <a:rPr lang="zh-TW" altLang="en-US" sz="2800" b="1"/>
              <a:t>特別採用</a:t>
            </a:r>
            <a:r>
              <a:rPr lang="zh-TW" altLang="en-US" sz="2800" b="1">
                <a:solidFill>
                  <a:srgbClr val="CC00FF"/>
                </a:solidFill>
              </a:rPr>
              <a:t>特殊巧克力色布花</a:t>
            </a:r>
            <a:r>
              <a:rPr lang="en-US" altLang="zh-TW" sz="2800" b="1"/>
              <a:t>,</a:t>
            </a:r>
            <a:r>
              <a:rPr lang="zh-TW" altLang="en-US" sz="2800" b="1"/>
              <a:t>內層加入</a:t>
            </a:r>
            <a:r>
              <a:rPr lang="zh-TW" altLang="en-US" sz="2800" b="1">
                <a:solidFill>
                  <a:srgbClr val="9933FF"/>
                </a:solidFill>
              </a:rPr>
              <a:t>聚合泡棉與白棉</a:t>
            </a:r>
            <a:r>
              <a:rPr lang="en-US" altLang="zh-TW" sz="2800" b="1"/>
              <a:t>,</a:t>
            </a:r>
            <a:r>
              <a:rPr lang="zh-TW" altLang="en-US" sz="2800" b="1"/>
              <a:t>增加床的抗壓與強度</a:t>
            </a:r>
            <a:r>
              <a:rPr lang="en-US" altLang="zh-TW" sz="2800" b="1"/>
              <a:t>,</a:t>
            </a:r>
            <a:r>
              <a:rPr lang="zh-TW" altLang="en-US" sz="2800" b="1">
                <a:solidFill>
                  <a:srgbClr val="9933FF"/>
                </a:solidFill>
              </a:rPr>
              <a:t>內部彈簧採用線徑</a:t>
            </a:r>
            <a:r>
              <a:rPr lang="en-US" altLang="zh-TW" sz="2800" b="1">
                <a:solidFill>
                  <a:srgbClr val="9933FF"/>
                </a:solidFill>
              </a:rPr>
              <a:t>2.5mm </a:t>
            </a:r>
            <a:r>
              <a:rPr lang="zh-TW" altLang="en-US" sz="2800" b="1">
                <a:solidFill>
                  <a:srgbClr val="9933FF"/>
                </a:solidFill>
              </a:rPr>
              <a:t>超彈力彈簧</a:t>
            </a:r>
            <a:r>
              <a:rPr lang="en-US" altLang="zh-TW" sz="2800" b="1"/>
              <a:t>,</a:t>
            </a:r>
            <a:r>
              <a:rPr lang="zh-TW" altLang="en-US" sz="2800" b="1"/>
              <a:t>最上層加入</a:t>
            </a:r>
            <a:r>
              <a:rPr lang="en-US" altLang="zh-TW" sz="2800" b="1">
                <a:solidFill>
                  <a:srgbClr val="9933FF"/>
                </a:solidFill>
              </a:rPr>
              <a:t>3</a:t>
            </a:r>
            <a:r>
              <a:rPr lang="zh-TW" altLang="en-US" sz="2800" b="1">
                <a:solidFill>
                  <a:srgbClr val="9933FF"/>
                </a:solidFill>
              </a:rPr>
              <a:t>公分天然純乳膠與</a:t>
            </a:r>
            <a:r>
              <a:rPr lang="en-US" altLang="zh-TW" sz="2800" b="1">
                <a:solidFill>
                  <a:srgbClr val="9933FF"/>
                </a:solidFill>
              </a:rPr>
              <a:t>2</a:t>
            </a:r>
            <a:r>
              <a:rPr lang="zh-TW" altLang="en-US" sz="2800" b="1">
                <a:solidFill>
                  <a:srgbClr val="9933FF"/>
                </a:solidFill>
              </a:rPr>
              <a:t>公分</a:t>
            </a:r>
            <a:r>
              <a:rPr lang="en-US" altLang="zh-TW" sz="2800" b="1">
                <a:solidFill>
                  <a:srgbClr val="9933FF"/>
                </a:solidFill>
              </a:rPr>
              <a:t>45</a:t>
            </a:r>
            <a:r>
              <a:rPr lang="zh-TW" altLang="en-US" sz="2800" b="1">
                <a:solidFill>
                  <a:srgbClr val="9933FF"/>
                </a:solidFill>
              </a:rPr>
              <a:t>％超高密度泡棉</a:t>
            </a:r>
            <a:r>
              <a:rPr lang="en-US" altLang="zh-TW" sz="2800" b="1"/>
              <a:t>,</a:t>
            </a:r>
            <a:r>
              <a:rPr lang="zh-TW" altLang="en-US" sz="2800" b="1"/>
              <a:t>增加使用者的舒適感</a:t>
            </a:r>
            <a:r>
              <a:rPr lang="en-US" altLang="zh-TW" sz="2800" b="1"/>
              <a:t>,</a:t>
            </a:r>
            <a:r>
              <a:rPr lang="zh-TW" altLang="en-US" sz="2800" b="1"/>
              <a:t>尤其是習慣睡硬床墊的你更適合睡臥其上</a:t>
            </a:r>
            <a:r>
              <a:rPr lang="en-US" altLang="zh-TW" sz="2800" b="1"/>
              <a:t>.       </a:t>
            </a:r>
            <a:r>
              <a:rPr lang="zh-TW" altLang="en-US" sz="2800" b="1"/>
              <a:t>                                                                                  </a:t>
            </a:r>
            <a:r>
              <a:rPr lang="en-US" altLang="zh-TW" sz="1000" b="1"/>
              <a:t>72A</a:t>
            </a:r>
          </a:p>
        </p:txBody>
      </p:sp>
      <p:pic>
        <p:nvPicPr>
          <p:cNvPr id="59396" name="圖片 6" descr="編號V172A 巧克力三線記憶床A.JPG"/>
          <p:cNvPicPr>
            <a:picLocks noChangeAspect="1"/>
          </p:cNvPicPr>
          <p:nvPr/>
        </p:nvPicPr>
        <p:blipFill>
          <a:blip r:embed="rId2" cstate="email"/>
          <a:srcRect/>
          <a:stretch>
            <a:fillRect/>
          </a:stretch>
        </p:blipFill>
        <p:spPr bwMode="auto">
          <a:xfrm>
            <a:off x="309563" y="1143000"/>
            <a:ext cx="4411662" cy="3286125"/>
          </a:xfrm>
          <a:prstGeom prst="rect">
            <a:avLst/>
          </a:prstGeom>
          <a:noFill/>
          <a:ln w="9525">
            <a:noFill/>
            <a:miter lim="800000"/>
            <a:headEnd/>
            <a:tailEnd/>
          </a:ln>
        </p:spPr>
      </p:pic>
      <p:pic>
        <p:nvPicPr>
          <p:cNvPr id="59397" name="圖片 7" descr="編號V172A 巧克力三線記憶床B.JPG"/>
          <p:cNvPicPr>
            <a:picLocks noChangeAspect="1"/>
          </p:cNvPicPr>
          <p:nvPr/>
        </p:nvPicPr>
        <p:blipFill>
          <a:blip r:embed="rId3" cstate="email"/>
          <a:srcRect/>
          <a:stretch>
            <a:fillRect/>
          </a:stretch>
        </p:blipFill>
        <p:spPr bwMode="auto">
          <a:xfrm>
            <a:off x="5184775" y="1143000"/>
            <a:ext cx="4489450" cy="32654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n-US" altLang="zh-TW" sz="6700" b="1" smtClean="0">
                <a:solidFill>
                  <a:srgbClr val="FF00FF"/>
                </a:solidFill>
              </a:rPr>
              <a:t>      2.3</a:t>
            </a:r>
            <a:r>
              <a:rPr lang="zh-TW" altLang="en-US" sz="6700" b="1" smtClean="0">
                <a:solidFill>
                  <a:srgbClr val="FF00FF"/>
                </a:solidFill>
              </a:rPr>
              <a:t>與</a:t>
            </a:r>
            <a:r>
              <a:rPr lang="en-US" altLang="zh-TW" sz="6700" b="1" smtClean="0">
                <a:solidFill>
                  <a:srgbClr val="FF00FF"/>
                </a:solidFill>
              </a:rPr>
              <a:t>2.5</a:t>
            </a:r>
            <a:r>
              <a:rPr lang="zh-TW" altLang="en-US" sz="6700" b="1" smtClean="0">
                <a:solidFill>
                  <a:srgbClr val="FF00FF"/>
                </a:solidFill>
              </a:rPr>
              <a:t>全包蓆</a:t>
            </a:r>
          </a:p>
        </p:txBody>
      </p:sp>
      <p:sp>
        <p:nvSpPr>
          <p:cNvPr id="23555" name="Rectangle 3"/>
          <p:cNvSpPr>
            <a:spLocks noGrp="1" noChangeArrowheads="1"/>
          </p:cNvSpPr>
          <p:nvPr>
            <p:ph type="body" idx="1"/>
          </p:nvPr>
        </p:nvSpPr>
        <p:spPr/>
        <p:txBody>
          <a:bodyPr/>
          <a:lstStyle/>
          <a:p>
            <a:pPr eaLnBrk="1" hangingPunct="1">
              <a:buFontTx/>
              <a:buNone/>
            </a:pPr>
            <a:r>
              <a:rPr lang="en-US" altLang="zh-TW" smtClean="0"/>
              <a:t>                                             </a:t>
            </a:r>
          </a:p>
        </p:txBody>
      </p:sp>
      <p:pic>
        <p:nvPicPr>
          <p:cNvPr id="23556" name="Picture 4" descr="IMG_0134"/>
          <p:cNvPicPr>
            <a:picLocks noChangeAspect="1" noChangeArrowheads="1"/>
          </p:cNvPicPr>
          <p:nvPr/>
        </p:nvPicPr>
        <p:blipFill>
          <a:blip r:embed="rId2" cstate="email"/>
          <a:srcRect/>
          <a:stretch>
            <a:fillRect/>
          </a:stretch>
        </p:blipFill>
        <p:spPr bwMode="auto">
          <a:xfrm>
            <a:off x="488950" y="1628775"/>
            <a:ext cx="5111750" cy="4386263"/>
          </a:xfrm>
          <a:prstGeom prst="rect">
            <a:avLst/>
          </a:prstGeom>
          <a:noFill/>
          <a:ln w="9525">
            <a:noFill/>
            <a:miter lim="800000"/>
            <a:headEnd/>
            <a:tailEnd/>
          </a:ln>
        </p:spPr>
      </p:pic>
      <p:sp>
        <p:nvSpPr>
          <p:cNvPr id="23557" name="Text Box 5"/>
          <p:cNvSpPr txBox="1">
            <a:spLocks noChangeArrowheads="1"/>
          </p:cNvSpPr>
          <p:nvPr/>
        </p:nvSpPr>
        <p:spPr bwMode="auto">
          <a:xfrm>
            <a:off x="6013450" y="1939925"/>
            <a:ext cx="3403600" cy="366713"/>
          </a:xfrm>
          <a:prstGeom prst="rect">
            <a:avLst/>
          </a:prstGeom>
          <a:noFill/>
          <a:ln w="9525">
            <a:noFill/>
            <a:miter lim="800000"/>
            <a:headEnd/>
            <a:tailEnd/>
          </a:ln>
        </p:spPr>
        <p:txBody>
          <a:bodyPr>
            <a:spAutoFit/>
          </a:bodyPr>
          <a:lstStyle/>
          <a:p>
            <a:endParaRPr lang="zh-TW" altLang="zh-TW"/>
          </a:p>
        </p:txBody>
      </p:sp>
      <p:sp>
        <p:nvSpPr>
          <p:cNvPr id="23558" name="Text Box 6"/>
          <p:cNvSpPr txBox="1">
            <a:spLocks noChangeArrowheads="1"/>
          </p:cNvSpPr>
          <p:nvPr/>
        </p:nvSpPr>
        <p:spPr bwMode="auto">
          <a:xfrm>
            <a:off x="5816600" y="1484313"/>
            <a:ext cx="4089400" cy="4733925"/>
          </a:xfrm>
          <a:prstGeom prst="rect">
            <a:avLst/>
          </a:prstGeom>
          <a:noFill/>
          <a:ln w="9525">
            <a:noFill/>
            <a:miter lim="800000"/>
            <a:headEnd/>
            <a:tailEnd/>
          </a:ln>
        </p:spPr>
        <p:txBody>
          <a:bodyPr>
            <a:spAutoFit/>
          </a:bodyPr>
          <a:lstStyle/>
          <a:p>
            <a:pPr>
              <a:spcBef>
                <a:spcPct val="50000"/>
              </a:spcBef>
            </a:pPr>
            <a:r>
              <a:rPr lang="zh-TW" altLang="en-US" sz="2900" b="1"/>
              <a:t>外層為高級提花布面</a:t>
            </a:r>
            <a:r>
              <a:rPr lang="en-US" altLang="zh-TW" sz="2900" b="1"/>
              <a:t>,</a:t>
            </a:r>
            <a:r>
              <a:rPr lang="zh-TW" altLang="en-US" sz="2900" b="1"/>
              <a:t>內層加入針織棉與白棉</a:t>
            </a:r>
            <a:r>
              <a:rPr lang="en-US" altLang="zh-TW" sz="2900" b="1"/>
              <a:t>,</a:t>
            </a:r>
            <a:r>
              <a:rPr lang="zh-TW" altLang="en-US" sz="2900" b="1"/>
              <a:t>增加床的抗壓與強度</a:t>
            </a:r>
            <a:r>
              <a:rPr lang="en-US" altLang="zh-TW" sz="2900" b="1"/>
              <a:t>,</a:t>
            </a:r>
            <a:r>
              <a:rPr lang="zh-TW" altLang="en-US" sz="2900" b="1"/>
              <a:t>其內部彈簧鋼圈的線徑為</a:t>
            </a:r>
            <a:r>
              <a:rPr lang="en-US" altLang="zh-TW" sz="2900" b="1">
                <a:solidFill>
                  <a:srgbClr val="9933FF"/>
                </a:solidFill>
              </a:rPr>
              <a:t>2.3mm</a:t>
            </a:r>
            <a:r>
              <a:rPr lang="zh-TW" altLang="en-US" sz="2900" b="1">
                <a:solidFill>
                  <a:srgbClr val="9933FF"/>
                </a:solidFill>
              </a:rPr>
              <a:t>或</a:t>
            </a:r>
            <a:r>
              <a:rPr lang="en-US" altLang="zh-TW" sz="2900" b="1">
                <a:solidFill>
                  <a:srgbClr val="9933FF"/>
                </a:solidFill>
              </a:rPr>
              <a:t>2.5mm</a:t>
            </a:r>
            <a:r>
              <a:rPr lang="en-US" altLang="zh-TW" sz="2900" b="1"/>
              <a:t>,</a:t>
            </a:r>
            <a:r>
              <a:rPr lang="zh-TW" altLang="en-US" sz="2900" b="1"/>
              <a:t>床的四周配置</a:t>
            </a:r>
            <a:r>
              <a:rPr lang="en-US" altLang="zh-TW" sz="2900" b="1"/>
              <a:t>3.9mm</a:t>
            </a:r>
            <a:r>
              <a:rPr lang="zh-TW" altLang="en-US" sz="2900" b="1"/>
              <a:t>鋼鐵邊框配上</a:t>
            </a:r>
            <a:r>
              <a:rPr lang="en-US" altLang="zh-TW" sz="2900" b="1">
                <a:solidFill>
                  <a:srgbClr val="9933FF"/>
                </a:solidFill>
              </a:rPr>
              <a:t>10</a:t>
            </a:r>
            <a:r>
              <a:rPr lang="zh-TW" altLang="en-US" sz="2900" b="1">
                <a:solidFill>
                  <a:srgbClr val="9933FF"/>
                </a:solidFill>
              </a:rPr>
              <a:t>支輔助彈簧</a:t>
            </a:r>
            <a:r>
              <a:rPr lang="en-US" altLang="zh-TW" sz="2900" b="1"/>
              <a:t>,</a:t>
            </a:r>
            <a:r>
              <a:rPr lang="zh-TW" altLang="en-US" sz="2900" b="1"/>
              <a:t>加強此床的強度與硬度</a:t>
            </a:r>
            <a:r>
              <a:rPr lang="en-US" altLang="zh-TW" sz="2900" b="1"/>
              <a:t>,</a:t>
            </a:r>
            <a:r>
              <a:rPr lang="zh-TW" altLang="en-US" sz="2900" b="1">
                <a:solidFill>
                  <a:srgbClr val="9933FF"/>
                </a:solidFill>
              </a:rPr>
              <a:t>以老年族群為主</a:t>
            </a:r>
            <a:r>
              <a:rPr lang="en-US" altLang="zh-TW" sz="2900" b="1"/>
              <a:t>,</a:t>
            </a:r>
            <a:r>
              <a:rPr lang="zh-TW" altLang="en-US" sz="2900" b="1"/>
              <a:t>此床墊可訂做雙面提花布面</a:t>
            </a:r>
            <a:r>
              <a:rPr lang="en-US" altLang="zh-TW" sz="2900" b="1"/>
              <a:t>.</a:t>
            </a:r>
          </a:p>
          <a:p>
            <a:pPr>
              <a:spcBef>
                <a:spcPct val="50000"/>
              </a:spcBef>
            </a:pPr>
            <a:r>
              <a:rPr lang="en-US" altLang="zh-TW" sz="1000" b="1"/>
              <a:t>                                                                                                        28A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zh-TW" altLang="en-US" sz="6700" b="1" smtClean="0">
                <a:solidFill>
                  <a:srgbClr val="FF00FF"/>
                </a:solidFill>
              </a:rPr>
              <a:t>特製硬式三線加乳膠</a:t>
            </a:r>
            <a:r>
              <a:rPr lang="zh-TW" altLang="en-US" smtClean="0"/>
              <a:t> </a:t>
            </a:r>
          </a:p>
        </p:txBody>
      </p:sp>
      <p:pic>
        <p:nvPicPr>
          <p:cNvPr id="60419" name="Picture 5" descr="IMG_0291"/>
          <p:cNvPicPr>
            <a:picLocks noChangeAspect="1" noChangeArrowheads="1"/>
          </p:cNvPicPr>
          <p:nvPr/>
        </p:nvPicPr>
        <p:blipFill>
          <a:blip r:embed="rId2" cstate="email"/>
          <a:srcRect/>
          <a:stretch>
            <a:fillRect/>
          </a:stretch>
        </p:blipFill>
        <p:spPr bwMode="auto">
          <a:xfrm>
            <a:off x="273050" y="1412875"/>
            <a:ext cx="4681538" cy="3049588"/>
          </a:xfrm>
          <a:prstGeom prst="rect">
            <a:avLst/>
          </a:prstGeom>
          <a:noFill/>
          <a:ln w="9525">
            <a:noFill/>
            <a:miter lim="800000"/>
            <a:headEnd/>
            <a:tailEnd/>
          </a:ln>
        </p:spPr>
      </p:pic>
      <p:sp>
        <p:nvSpPr>
          <p:cNvPr id="60420" name="Text Box 6"/>
          <p:cNvSpPr txBox="1">
            <a:spLocks noChangeArrowheads="1"/>
          </p:cNvSpPr>
          <p:nvPr/>
        </p:nvSpPr>
        <p:spPr bwMode="auto">
          <a:xfrm>
            <a:off x="200025" y="4437063"/>
            <a:ext cx="9505950" cy="2227262"/>
          </a:xfrm>
          <a:prstGeom prst="rect">
            <a:avLst/>
          </a:prstGeom>
          <a:noFill/>
          <a:ln w="9525">
            <a:noFill/>
            <a:miter lim="800000"/>
            <a:headEnd/>
            <a:tailEnd/>
          </a:ln>
        </p:spPr>
        <p:txBody>
          <a:bodyPr>
            <a:spAutoFit/>
          </a:bodyPr>
          <a:lstStyle/>
          <a:p>
            <a:r>
              <a:rPr lang="zh-TW" altLang="en-US" sz="2800" b="1"/>
              <a:t>採用</a:t>
            </a:r>
            <a:r>
              <a:rPr lang="zh-TW" altLang="en-US" sz="2800" b="1">
                <a:solidFill>
                  <a:srgbClr val="9933FF"/>
                </a:solidFill>
              </a:rPr>
              <a:t>百分之百高級純棉舒柔布</a:t>
            </a:r>
            <a:r>
              <a:rPr lang="zh-TW" altLang="en-US" sz="2800" b="1"/>
              <a:t>並繡上美國名床品牌</a:t>
            </a:r>
            <a:r>
              <a:rPr lang="en-US" altLang="zh-TW" sz="2800" b="1"/>
              <a:t>Lastiss</a:t>
            </a:r>
            <a:r>
              <a:rPr lang="zh-TW" altLang="en-US" sz="2800" b="1"/>
              <a:t>於布花表面</a:t>
            </a:r>
            <a:r>
              <a:rPr lang="en-US" altLang="zh-TW" sz="2800" b="1"/>
              <a:t>,</a:t>
            </a:r>
            <a:r>
              <a:rPr lang="zh-TW" altLang="en-US" sz="2800" b="1">
                <a:solidFill>
                  <a:srgbClr val="9933FF"/>
                </a:solidFill>
              </a:rPr>
              <a:t>內層加入聚合泡棉與白棉</a:t>
            </a:r>
            <a:r>
              <a:rPr lang="en-US" altLang="zh-TW" sz="2800" b="1"/>
              <a:t>,</a:t>
            </a:r>
            <a:r>
              <a:rPr lang="zh-TW" altLang="en-US" sz="2800" b="1"/>
              <a:t>增加床的抗壓與強度</a:t>
            </a:r>
            <a:r>
              <a:rPr lang="en-US" altLang="zh-TW" sz="2800" b="1"/>
              <a:t>,</a:t>
            </a:r>
            <a:r>
              <a:rPr lang="zh-TW" altLang="en-US" sz="2800" b="1">
                <a:solidFill>
                  <a:srgbClr val="9933FF"/>
                </a:solidFill>
              </a:rPr>
              <a:t>內部彈簧採用線徑</a:t>
            </a:r>
            <a:r>
              <a:rPr lang="en-US" altLang="zh-TW" sz="2800" b="1">
                <a:solidFill>
                  <a:srgbClr val="9933FF"/>
                </a:solidFill>
              </a:rPr>
              <a:t>2.5mm </a:t>
            </a:r>
            <a:r>
              <a:rPr lang="zh-TW" altLang="en-US" sz="2800" b="1">
                <a:solidFill>
                  <a:srgbClr val="9933FF"/>
                </a:solidFill>
              </a:rPr>
              <a:t>美國</a:t>
            </a:r>
            <a:r>
              <a:rPr lang="en-US" altLang="zh-TW" sz="2800" b="1">
                <a:solidFill>
                  <a:srgbClr val="9933FF"/>
                </a:solidFill>
              </a:rPr>
              <a:t>Q</a:t>
            </a:r>
            <a:r>
              <a:rPr lang="zh-TW" altLang="en-US" sz="2800" b="1">
                <a:solidFill>
                  <a:srgbClr val="9933FF"/>
                </a:solidFill>
              </a:rPr>
              <a:t>床彈簧</a:t>
            </a:r>
            <a:r>
              <a:rPr lang="en-US" altLang="zh-TW" sz="2800" b="1">
                <a:solidFill>
                  <a:srgbClr val="9933FF"/>
                </a:solidFill>
              </a:rPr>
              <a:t>.</a:t>
            </a:r>
          </a:p>
          <a:p>
            <a:r>
              <a:rPr lang="zh-TW" altLang="en-US" sz="2800" b="1"/>
              <a:t>最上層加入</a:t>
            </a:r>
            <a:r>
              <a:rPr lang="en-US" altLang="zh-TW" sz="2800" b="1">
                <a:solidFill>
                  <a:srgbClr val="9933FF"/>
                </a:solidFill>
              </a:rPr>
              <a:t>3</a:t>
            </a:r>
            <a:r>
              <a:rPr lang="zh-TW" altLang="en-US" sz="2800" b="1">
                <a:solidFill>
                  <a:srgbClr val="9933FF"/>
                </a:solidFill>
              </a:rPr>
              <a:t>公分天然純乳膠與</a:t>
            </a:r>
            <a:r>
              <a:rPr lang="en-US" altLang="zh-TW" sz="2800" b="1">
                <a:solidFill>
                  <a:srgbClr val="9933FF"/>
                </a:solidFill>
              </a:rPr>
              <a:t>2</a:t>
            </a:r>
            <a:r>
              <a:rPr lang="zh-TW" altLang="en-US" sz="2800" b="1">
                <a:solidFill>
                  <a:srgbClr val="9933FF"/>
                </a:solidFill>
              </a:rPr>
              <a:t>公分</a:t>
            </a:r>
            <a:r>
              <a:rPr lang="en-US" altLang="zh-TW" sz="2800" b="1">
                <a:solidFill>
                  <a:srgbClr val="9933FF"/>
                </a:solidFill>
              </a:rPr>
              <a:t>45</a:t>
            </a:r>
            <a:r>
              <a:rPr lang="zh-TW" altLang="en-US" sz="2800" b="1">
                <a:solidFill>
                  <a:srgbClr val="9933FF"/>
                </a:solidFill>
              </a:rPr>
              <a:t>％超高密度泡棉</a:t>
            </a:r>
            <a:r>
              <a:rPr lang="en-US" altLang="zh-TW" sz="2800" b="1"/>
              <a:t>,</a:t>
            </a:r>
            <a:r>
              <a:rPr lang="zh-TW" altLang="en-US" sz="2800" b="1"/>
              <a:t>增加使用者的舒適感</a:t>
            </a:r>
            <a:r>
              <a:rPr lang="en-US" altLang="zh-TW" sz="2800" b="1"/>
              <a:t>,</a:t>
            </a:r>
            <a:r>
              <a:rPr lang="zh-TW" altLang="en-US" sz="2800" b="1"/>
              <a:t>不論是哪一年齡層皆適合睡臥其上</a:t>
            </a:r>
            <a:r>
              <a:rPr lang="en-US" altLang="zh-TW" sz="2800" b="1"/>
              <a:t>.       </a:t>
            </a:r>
            <a:r>
              <a:rPr lang="en-US" altLang="zh-TW" sz="1000" b="1"/>
              <a:t>70A</a:t>
            </a:r>
          </a:p>
        </p:txBody>
      </p:sp>
      <p:pic>
        <p:nvPicPr>
          <p:cNvPr id="60421" name="Picture 7" descr="IMG_0290"/>
          <p:cNvPicPr>
            <a:picLocks noChangeAspect="1" noChangeArrowheads="1"/>
          </p:cNvPicPr>
          <p:nvPr/>
        </p:nvPicPr>
        <p:blipFill>
          <a:blip r:embed="rId3" cstate="email"/>
          <a:srcRect/>
          <a:stretch>
            <a:fillRect/>
          </a:stretch>
        </p:blipFill>
        <p:spPr bwMode="auto">
          <a:xfrm>
            <a:off x="5097463" y="1412875"/>
            <a:ext cx="4535487" cy="302418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pPr eaLnBrk="1" hangingPunct="1"/>
            <a:r>
              <a:rPr lang="zh-TW" altLang="en-US" sz="6600" b="1" smtClean="0">
                <a:solidFill>
                  <a:srgbClr val="FF00FF"/>
                </a:solidFill>
              </a:rPr>
              <a:t>摩登水冷膠</a:t>
            </a:r>
          </a:p>
        </p:txBody>
      </p:sp>
      <p:pic>
        <p:nvPicPr>
          <p:cNvPr id="61443" name="圖片 2" descr="IMG_3615.JPG"/>
          <p:cNvPicPr>
            <a:picLocks noChangeAspect="1"/>
          </p:cNvPicPr>
          <p:nvPr/>
        </p:nvPicPr>
        <p:blipFill>
          <a:blip r:embed="rId2" cstate="email"/>
          <a:srcRect/>
          <a:stretch>
            <a:fillRect/>
          </a:stretch>
        </p:blipFill>
        <p:spPr bwMode="auto">
          <a:xfrm>
            <a:off x="166688" y="1500188"/>
            <a:ext cx="5000625" cy="5072062"/>
          </a:xfrm>
          <a:prstGeom prst="rect">
            <a:avLst/>
          </a:prstGeom>
          <a:noFill/>
          <a:ln w="9525">
            <a:noFill/>
            <a:miter lim="800000"/>
            <a:headEnd/>
            <a:tailEnd/>
          </a:ln>
        </p:spPr>
      </p:pic>
      <p:pic>
        <p:nvPicPr>
          <p:cNvPr id="61444" name="圖片 3" descr="編號L380A 摩登水冷膠3.JPG"/>
          <p:cNvPicPr>
            <a:picLocks noChangeAspect="1"/>
          </p:cNvPicPr>
          <p:nvPr/>
        </p:nvPicPr>
        <p:blipFill>
          <a:blip r:embed="rId3" cstate="email"/>
          <a:srcRect/>
          <a:stretch>
            <a:fillRect/>
          </a:stretch>
        </p:blipFill>
        <p:spPr bwMode="auto">
          <a:xfrm>
            <a:off x="5310188" y="1500188"/>
            <a:ext cx="4429125" cy="50006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文字方塊 3"/>
          <p:cNvSpPr txBox="1">
            <a:spLocks noChangeArrowheads="1"/>
          </p:cNvSpPr>
          <p:nvPr/>
        </p:nvSpPr>
        <p:spPr bwMode="auto">
          <a:xfrm>
            <a:off x="0" y="0"/>
            <a:ext cx="9906000" cy="7864475"/>
          </a:xfrm>
          <a:prstGeom prst="rect">
            <a:avLst/>
          </a:prstGeom>
          <a:noFill/>
          <a:ln w="9525">
            <a:noFill/>
            <a:miter lim="800000"/>
            <a:headEnd/>
            <a:tailEnd/>
          </a:ln>
        </p:spPr>
        <p:txBody>
          <a:bodyPr>
            <a:spAutoFit/>
          </a:bodyPr>
          <a:lstStyle/>
          <a:p>
            <a:pPr>
              <a:buFont typeface="Wingdings" pitchFamily="2" charset="2"/>
              <a:buChar char="Ø"/>
            </a:pPr>
            <a:r>
              <a:rPr lang="zh-TW" altLang="en-US" sz="2100" b="1">
                <a:solidFill>
                  <a:srgbClr val="FF00FF"/>
                </a:solidFill>
              </a:rPr>
              <a:t>綠能水冷膠</a:t>
            </a:r>
            <a:r>
              <a:rPr lang="en-US" altLang="zh-TW" sz="2100" b="1">
                <a:solidFill>
                  <a:srgbClr val="FF00FF"/>
                </a:solidFill>
              </a:rPr>
              <a:t>:</a:t>
            </a:r>
            <a:r>
              <a:rPr lang="zh-TW" altLang="en-US" sz="2100" b="1">
                <a:solidFill>
                  <a:srgbClr val="FF00FF"/>
                </a:solidFill>
              </a:rPr>
              <a:t> 它擁有獨步全球的冷凝發泡技術</a:t>
            </a:r>
            <a:r>
              <a:rPr lang="zh-TW" altLang="en-US" sz="2100"/>
              <a:t>，讓床墊具備恆溫涼爽的獨特優點。讓您們躺在床上的時候，就能自然的感爽到涼爽，有效對抗炎熱的天氣！</a:t>
            </a:r>
          </a:p>
          <a:p>
            <a:r>
              <a:rPr lang="zh-TW" altLang="en-US" sz="2100"/>
              <a:t>產品概念是以</a:t>
            </a:r>
            <a:r>
              <a:rPr lang="en-US" altLang="zh-TW" sz="2100" b="1">
                <a:solidFill>
                  <a:srgbClr val="99FF66"/>
                </a:solidFill>
              </a:rPr>
              <a:t>『</a:t>
            </a:r>
            <a:r>
              <a:rPr lang="zh-TW" altLang="en-US" sz="2100" b="1">
                <a:solidFill>
                  <a:srgbClr val="99FF66"/>
                </a:solidFill>
              </a:rPr>
              <a:t>無毒</a:t>
            </a:r>
            <a:r>
              <a:rPr lang="en-US" altLang="zh-TW" sz="2100" b="1">
                <a:solidFill>
                  <a:srgbClr val="99FF66"/>
                </a:solidFill>
              </a:rPr>
              <a:t>』</a:t>
            </a:r>
            <a:r>
              <a:rPr lang="zh-TW" altLang="en-US" sz="2100" b="1">
                <a:solidFill>
                  <a:srgbClr val="99FF66"/>
                </a:solidFill>
              </a:rPr>
              <a:t>、</a:t>
            </a:r>
            <a:r>
              <a:rPr lang="en-US" altLang="zh-TW" sz="2100" b="1">
                <a:solidFill>
                  <a:srgbClr val="99FF66"/>
                </a:solidFill>
              </a:rPr>
              <a:t>『</a:t>
            </a:r>
            <a:r>
              <a:rPr lang="zh-TW" altLang="en-US" sz="2100" b="1">
                <a:solidFill>
                  <a:srgbClr val="99FF66"/>
                </a:solidFill>
              </a:rPr>
              <a:t>舒壓</a:t>
            </a:r>
            <a:r>
              <a:rPr lang="en-US" altLang="zh-TW" sz="2100" b="1">
                <a:solidFill>
                  <a:srgbClr val="99FF66"/>
                </a:solidFill>
              </a:rPr>
              <a:t>』</a:t>
            </a:r>
            <a:r>
              <a:rPr lang="zh-TW" altLang="en-US" sz="2100" b="1">
                <a:solidFill>
                  <a:srgbClr val="99FF66"/>
                </a:solidFill>
              </a:rPr>
              <a:t>、</a:t>
            </a:r>
            <a:r>
              <a:rPr lang="en-US" altLang="zh-TW" sz="2100" b="1">
                <a:solidFill>
                  <a:srgbClr val="99FF66"/>
                </a:solidFill>
              </a:rPr>
              <a:t>『</a:t>
            </a:r>
            <a:r>
              <a:rPr lang="zh-TW" altLang="en-US" sz="2100" b="1">
                <a:solidFill>
                  <a:srgbClr val="99FF66"/>
                </a:solidFill>
              </a:rPr>
              <a:t>抑菌</a:t>
            </a:r>
            <a:r>
              <a:rPr lang="en-US" altLang="zh-TW" sz="2100" b="1">
                <a:solidFill>
                  <a:srgbClr val="99FF66"/>
                </a:solidFill>
              </a:rPr>
              <a:t>』</a:t>
            </a:r>
            <a:r>
              <a:rPr lang="zh-TW" altLang="en-US" sz="2100" b="1">
                <a:solidFill>
                  <a:srgbClr val="99FF66"/>
                </a:solidFill>
              </a:rPr>
              <a:t>、</a:t>
            </a:r>
            <a:r>
              <a:rPr lang="en-US" altLang="zh-TW" sz="2100" b="1">
                <a:solidFill>
                  <a:srgbClr val="99FF66"/>
                </a:solidFill>
              </a:rPr>
              <a:t>『</a:t>
            </a:r>
            <a:r>
              <a:rPr lang="zh-TW" altLang="en-US" sz="2100" b="1">
                <a:solidFill>
                  <a:srgbClr val="99FF66"/>
                </a:solidFill>
              </a:rPr>
              <a:t>恆溫</a:t>
            </a:r>
            <a:r>
              <a:rPr lang="en-US" altLang="zh-TW" sz="2100" b="1">
                <a:solidFill>
                  <a:srgbClr val="99FF66"/>
                </a:solidFill>
              </a:rPr>
              <a:t>』</a:t>
            </a:r>
            <a:r>
              <a:rPr lang="zh-TW" altLang="en-US" sz="2100" b="1">
                <a:solidFill>
                  <a:srgbClr val="99FF66"/>
                </a:solidFill>
              </a:rPr>
              <a:t>、</a:t>
            </a:r>
            <a:r>
              <a:rPr lang="en-US" altLang="zh-TW" sz="2100" b="1">
                <a:solidFill>
                  <a:srgbClr val="99FF66"/>
                </a:solidFill>
              </a:rPr>
              <a:t>『</a:t>
            </a:r>
            <a:r>
              <a:rPr lang="zh-TW" altLang="en-US" sz="2100" b="1">
                <a:solidFill>
                  <a:srgbClr val="99FF66"/>
                </a:solidFill>
              </a:rPr>
              <a:t>阻燃</a:t>
            </a:r>
            <a:r>
              <a:rPr lang="en-US" altLang="zh-TW" sz="2100" b="1">
                <a:solidFill>
                  <a:srgbClr val="99FF66"/>
                </a:solidFill>
              </a:rPr>
              <a:t>』</a:t>
            </a:r>
            <a:r>
              <a:rPr lang="zh-TW" altLang="en-US" sz="2100" b="1">
                <a:solidFill>
                  <a:srgbClr val="99FF66"/>
                </a:solidFill>
              </a:rPr>
              <a:t>、</a:t>
            </a:r>
            <a:r>
              <a:rPr lang="en-US" altLang="zh-TW" sz="2100" b="1">
                <a:solidFill>
                  <a:srgbClr val="99FF66"/>
                </a:solidFill>
              </a:rPr>
              <a:t>『</a:t>
            </a:r>
            <a:r>
              <a:rPr lang="zh-TW" altLang="en-US" sz="2100" b="1" u="sng">
                <a:solidFill>
                  <a:srgbClr val="99FF66"/>
                </a:solidFill>
              </a:rPr>
              <a:t>環保</a:t>
            </a:r>
            <a:r>
              <a:rPr lang="en-US" altLang="zh-TW" sz="2100" b="1">
                <a:solidFill>
                  <a:srgbClr val="99FF66"/>
                </a:solidFill>
              </a:rPr>
              <a:t>』</a:t>
            </a:r>
            <a:r>
              <a:rPr lang="zh-TW" altLang="en-US" sz="2100" b="1">
                <a:solidFill>
                  <a:srgbClr val="99FF66"/>
                </a:solidFill>
              </a:rPr>
              <a:t>六大訴求做為設計核心</a:t>
            </a:r>
            <a:r>
              <a:rPr lang="zh-TW" altLang="en-US" sz="2100"/>
              <a:t>：水冷膠是由</a:t>
            </a:r>
            <a:r>
              <a:rPr lang="zh-TW" altLang="en-US" sz="2100" b="1">
                <a:solidFill>
                  <a:srgbClr val="9966FF"/>
                </a:solidFill>
              </a:rPr>
              <a:t>水、大豆、以及綠色植物經奈米科技萃取其纖維，在用先進冷凝工法製成，全程低溫製作，無</a:t>
            </a:r>
            <a:r>
              <a:rPr lang="zh-TW" altLang="en-US" sz="2100" b="1" u="sng">
                <a:solidFill>
                  <a:srgbClr val="9966FF"/>
                </a:solidFill>
              </a:rPr>
              <a:t>高溫</a:t>
            </a:r>
            <a:r>
              <a:rPr lang="zh-TW" altLang="en-US" sz="2100" b="1">
                <a:solidFill>
                  <a:srgbClr val="9966FF"/>
                </a:solidFill>
              </a:rPr>
              <a:t>產生戴奧辛等微量元素傷害人體。</a:t>
            </a:r>
            <a:r>
              <a:rPr lang="zh-TW" altLang="en-US" sz="2100"/>
              <a:t>無毒、無臭，使用大自然的原料，這種材質有著高感度的彈力與服貼性，使睡眠中能得到最</a:t>
            </a:r>
            <a:r>
              <a:rPr lang="zh-TW" altLang="en-US" sz="2100" u="sng"/>
              <a:t>健康</a:t>
            </a:r>
            <a:r>
              <a:rPr lang="zh-TW" altLang="en-US" sz="2100"/>
              <a:t>最自然的呵護，即使長時間躺臥亦備感舒適。</a:t>
            </a:r>
            <a:endParaRPr lang="en-US" altLang="zh-TW" sz="2100"/>
          </a:p>
          <a:p>
            <a:endParaRPr lang="zh-TW" altLang="en-US" sz="2100"/>
          </a:p>
          <a:p>
            <a:pPr>
              <a:buFont typeface="Wingdings" pitchFamily="2" charset="2"/>
              <a:buChar char="Ø"/>
            </a:pPr>
            <a:r>
              <a:rPr lang="zh-TW" altLang="en-US" sz="2100" b="1">
                <a:solidFill>
                  <a:srgbClr val="FF00FF"/>
                </a:solidFill>
              </a:rPr>
              <a:t>冬暖</a:t>
            </a:r>
            <a:r>
              <a:rPr lang="zh-TW" altLang="en-US" sz="2100">
                <a:solidFill>
                  <a:srgbClr val="FF00FF"/>
                </a:solidFill>
              </a:rPr>
              <a:t>：</a:t>
            </a:r>
            <a:r>
              <a:rPr lang="zh-TW" altLang="en-US" sz="2100"/>
              <a:t>冬天室溫低於</a:t>
            </a:r>
            <a:r>
              <a:rPr lang="en-US" altLang="zh-TW" sz="2100"/>
              <a:t>20</a:t>
            </a:r>
            <a:r>
              <a:rPr lang="zh-TW" altLang="en-US" sz="2100"/>
              <a:t>度但我們人體體溫為</a:t>
            </a:r>
            <a:r>
              <a:rPr lang="en-US" altLang="zh-TW" sz="2100"/>
              <a:t>37°C</a:t>
            </a:r>
            <a:r>
              <a:rPr lang="zh-TW" altLang="en-US" sz="2100"/>
              <a:t>，綠能水冷膠因為內部分子為</a:t>
            </a:r>
            <a:r>
              <a:rPr lang="en-US" altLang="zh-TW" sz="2100"/>
              <a:t>3D</a:t>
            </a:r>
            <a:r>
              <a:rPr lang="zh-TW" altLang="en-US" sz="2100"/>
              <a:t>立體結構組合而成，所以可以讓體溫與室溫平均溫度保持在</a:t>
            </a:r>
            <a:r>
              <a:rPr lang="en-US" altLang="zh-TW" sz="2100"/>
              <a:t>3D</a:t>
            </a:r>
            <a:r>
              <a:rPr lang="zh-TW" altLang="en-US" sz="2100"/>
              <a:t>立體分子的空隙中保持恆溫，就可達到冬暖的感覺。</a:t>
            </a:r>
            <a:endParaRPr lang="en-US" altLang="zh-TW" sz="2100"/>
          </a:p>
          <a:p>
            <a:endParaRPr lang="zh-TW" altLang="en-US" sz="2100"/>
          </a:p>
          <a:p>
            <a:pPr>
              <a:buFont typeface="Wingdings" pitchFamily="2" charset="2"/>
              <a:buChar char="Ø"/>
            </a:pPr>
            <a:r>
              <a:rPr lang="zh-TW" altLang="en-US" sz="2100" b="1">
                <a:solidFill>
                  <a:srgbClr val="FF00FF"/>
                </a:solidFill>
              </a:rPr>
              <a:t>夏涼</a:t>
            </a:r>
            <a:r>
              <a:rPr lang="zh-TW" altLang="en-US" sz="2100">
                <a:solidFill>
                  <a:srgbClr val="FF00FF"/>
                </a:solidFill>
              </a:rPr>
              <a:t>：</a:t>
            </a:r>
            <a:r>
              <a:rPr lang="zh-TW" altLang="en-US" sz="2100"/>
              <a:t>利用綠能水冷膠獨特的親水性特質，將身體的汗水吸附排出，讓身體超過</a:t>
            </a:r>
            <a:r>
              <a:rPr lang="en-US" altLang="zh-TW" sz="2100"/>
              <a:t>37°C</a:t>
            </a:r>
            <a:r>
              <a:rPr lang="zh-TW" altLang="en-US" sz="2100"/>
              <a:t>體溫的熱氣由表面排出，讓身體保持乾燥，身體不會感到燥熱，自然感覺涼爽</a:t>
            </a:r>
            <a:r>
              <a:rPr lang="en-US" altLang="zh-TW" sz="2100"/>
              <a:t>.</a:t>
            </a:r>
          </a:p>
          <a:p>
            <a:endParaRPr lang="en-US" altLang="zh-TW" sz="2100"/>
          </a:p>
          <a:p>
            <a:pPr>
              <a:buFont typeface="Wingdings" pitchFamily="2" charset="2"/>
              <a:buChar char="Ø"/>
            </a:pPr>
            <a:r>
              <a:rPr lang="en-US" altLang="zh-TW" sz="2100" b="1">
                <a:solidFill>
                  <a:srgbClr val="FF00FF"/>
                </a:solidFill>
              </a:rPr>
              <a:t>Modal(</a:t>
            </a:r>
            <a:r>
              <a:rPr lang="zh-TW" altLang="en-US" sz="2100" b="1">
                <a:solidFill>
                  <a:srgbClr val="FF00FF"/>
                </a:solidFill>
              </a:rPr>
              <a:t>莫代爾</a:t>
            </a:r>
            <a:r>
              <a:rPr lang="en-US" altLang="zh-TW" sz="2100" b="1">
                <a:solidFill>
                  <a:srgbClr val="FF00FF"/>
                </a:solidFill>
              </a:rPr>
              <a:t>)</a:t>
            </a:r>
            <a:r>
              <a:rPr lang="zh-TW" altLang="en-US" sz="2100" b="1">
                <a:solidFill>
                  <a:srgbClr val="FF00FF"/>
                </a:solidFill>
              </a:rPr>
              <a:t>國際知名天絲表布</a:t>
            </a:r>
            <a:r>
              <a:rPr lang="en-US" altLang="zh-TW" sz="2100" b="1">
                <a:solidFill>
                  <a:srgbClr val="FF00FF"/>
                </a:solidFill>
              </a:rPr>
              <a:t>:</a:t>
            </a:r>
            <a:r>
              <a:rPr lang="zh-TW" altLang="en-US" sz="2100"/>
              <a:t>莫代爾纖維即高濕模量的再生纖維素纖維，原料採用歐洲的櫸木，先將其製成木漿，再紡絲加工成纖維，因該產品全部為天然材料，是</a:t>
            </a:r>
            <a:r>
              <a:rPr lang="en-US" altLang="zh-TW" sz="2100"/>
              <a:t>100%</a:t>
            </a:r>
            <a:r>
              <a:rPr lang="zh-TW" altLang="en-US" sz="2100"/>
              <a:t>的天然纖維，對人體無害，並能夠自然分解，同時對環境亦無害，屬天然綠色產品</a:t>
            </a:r>
            <a:r>
              <a:rPr lang="en-US" altLang="zh-TW" sz="2100"/>
              <a:t>.</a:t>
            </a:r>
          </a:p>
          <a:p>
            <a:endParaRPr lang="en-US" altLang="zh-TW" sz="2100"/>
          </a:p>
          <a:p>
            <a:pPr>
              <a:buFont typeface="Wingdings" pitchFamily="2" charset="2"/>
              <a:buChar char="Ø"/>
            </a:pPr>
            <a:r>
              <a:rPr lang="zh-TW" altLang="en-US" sz="2100" b="1">
                <a:solidFill>
                  <a:srgbClr val="FF00FF"/>
                </a:solidFill>
              </a:rPr>
              <a:t>彈簧採</a:t>
            </a:r>
            <a:r>
              <a:rPr lang="en-US" altLang="zh-TW" sz="2100" b="1">
                <a:solidFill>
                  <a:srgbClr val="FF00FF"/>
                </a:solidFill>
              </a:rPr>
              <a:t>2.4mm</a:t>
            </a:r>
            <a:r>
              <a:rPr lang="zh-TW" altLang="en-US" sz="2100" b="1">
                <a:solidFill>
                  <a:srgbClr val="FF00FF"/>
                </a:solidFill>
              </a:rPr>
              <a:t>的獨立筒更加迎合你的身體曲線並提供身體絕對性的支撐</a:t>
            </a:r>
            <a:r>
              <a:rPr lang="en-US" altLang="zh-TW" sz="2000" b="1">
                <a:solidFill>
                  <a:srgbClr val="FF00FF"/>
                </a:solidFill>
              </a:rPr>
              <a:t>.</a:t>
            </a:r>
            <a:r>
              <a:rPr lang="zh-TW" altLang="en-US" sz="2000" b="1">
                <a:solidFill>
                  <a:srgbClr val="FF00FF"/>
                </a:solidFill>
              </a:rPr>
              <a:t>            </a:t>
            </a:r>
            <a:r>
              <a:rPr lang="en-US" altLang="zh-TW" sz="1000" b="1"/>
              <a:t>80A</a:t>
            </a:r>
            <a:endParaRPr lang="en-US" altLang="zh-TW" sz="2000" b="1"/>
          </a:p>
          <a:p>
            <a:r>
              <a:rPr lang="zh-TW" altLang="en-US" sz="2000"/>
              <a:t/>
            </a:r>
            <a:br>
              <a:rPr lang="zh-TW" altLang="en-US" sz="2000"/>
            </a:br>
            <a:r>
              <a:rPr lang="zh-TW" altLang="en-US" sz="2400"/>
              <a:t/>
            </a:r>
            <a:br>
              <a:rPr lang="zh-TW" altLang="en-US" sz="2400"/>
            </a:br>
            <a:endParaRPr lang="zh-TW" altLang="en-US"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ctrTitle"/>
          </p:nvPr>
        </p:nvSpPr>
        <p:spPr>
          <a:xfrm>
            <a:off x="0" y="0"/>
            <a:ext cx="9906000" cy="1143000"/>
          </a:xfrm>
        </p:spPr>
        <p:txBody>
          <a:bodyPr/>
          <a:lstStyle/>
          <a:p>
            <a:r>
              <a:rPr lang="zh-TW" altLang="en-US" sz="5600" smtClean="0">
                <a:solidFill>
                  <a:srgbClr val="FF00FF"/>
                </a:solidFill>
                <a:latin typeface="標楷體" pitchFamily="65" charset="-120"/>
                <a:ea typeface="標楷體" pitchFamily="65" charset="-120"/>
              </a:rPr>
              <a:t>皇家五段式獨立筒</a:t>
            </a:r>
          </a:p>
        </p:txBody>
      </p:sp>
      <p:pic>
        <p:nvPicPr>
          <p:cNvPr id="63491" name="圖片 6" descr="DSC_0001.JPG"/>
          <p:cNvPicPr>
            <a:picLocks noChangeAspect="1"/>
          </p:cNvPicPr>
          <p:nvPr/>
        </p:nvPicPr>
        <p:blipFill>
          <a:blip r:embed="rId2" cstate="email"/>
          <a:srcRect/>
          <a:stretch>
            <a:fillRect/>
          </a:stretch>
        </p:blipFill>
        <p:spPr bwMode="auto">
          <a:xfrm>
            <a:off x="231775" y="1000125"/>
            <a:ext cx="4721225" cy="3000375"/>
          </a:xfrm>
          <a:prstGeom prst="rect">
            <a:avLst/>
          </a:prstGeom>
          <a:noFill/>
          <a:ln w="9525">
            <a:noFill/>
            <a:miter lim="800000"/>
            <a:headEnd/>
            <a:tailEnd/>
          </a:ln>
        </p:spPr>
      </p:pic>
      <p:pic>
        <p:nvPicPr>
          <p:cNvPr id="63492" name="圖片 7" descr="DSC_0009.JPG"/>
          <p:cNvPicPr>
            <a:picLocks noChangeAspect="1"/>
          </p:cNvPicPr>
          <p:nvPr/>
        </p:nvPicPr>
        <p:blipFill>
          <a:blip r:embed="rId3" cstate="email"/>
          <a:srcRect/>
          <a:stretch>
            <a:fillRect/>
          </a:stretch>
        </p:blipFill>
        <p:spPr bwMode="auto">
          <a:xfrm>
            <a:off x="5030788" y="1000125"/>
            <a:ext cx="4643437" cy="3000375"/>
          </a:xfrm>
          <a:prstGeom prst="rect">
            <a:avLst/>
          </a:prstGeom>
          <a:noFill/>
          <a:ln w="9525">
            <a:noFill/>
            <a:miter lim="800000"/>
            <a:headEnd/>
            <a:tailEnd/>
          </a:ln>
        </p:spPr>
      </p:pic>
      <p:sp>
        <p:nvSpPr>
          <p:cNvPr id="9" name="文字方塊 8"/>
          <p:cNvSpPr txBox="1"/>
          <p:nvPr/>
        </p:nvSpPr>
        <p:spPr>
          <a:xfrm>
            <a:off x="153988" y="4000500"/>
            <a:ext cx="9752012" cy="2862263"/>
          </a:xfrm>
          <a:prstGeom prst="rect">
            <a:avLst/>
          </a:prstGeom>
          <a:noFill/>
        </p:spPr>
        <p:txBody>
          <a:bodyPr>
            <a:spAutoFit/>
          </a:bodyPr>
          <a:lstStyle/>
          <a:p>
            <a:pPr>
              <a:defRPr/>
            </a:pPr>
            <a:r>
              <a:rPr lang="zh-TW" altLang="zh-TW" sz="2250" dirty="0">
                <a:solidFill>
                  <a:srgbClr val="FF00FF"/>
                </a:solidFill>
                <a:ea typeface="新細明體" pitchFamily="18" charset="-120"/>
              </a:rPr>
              <a:t>※</a:t>
            </a:r>
            <a:r>
              <a:rPr lang="zh-TW" altLang="en-US" sz="2250" b="1" dirty="0">
                <a:solidFill>
                  <a:srgbClr val="00CC00"/>
                </a:solidFill>
                <a:latin typeface="標楷體" pitchFamily="65" charset="-120"/>
                <a:ea typeface="標楷體" pitchFamily="65" charset="-120"/>
              </a:rPr>
              <a:t>五段式獨立筒</a:t>
            </a:r>
            <a:r>
              <a:rPr lang="zh-TW" altLang="en-US" sz="2250" dirty="0">
                <a:solidFill>
                  <a:srgbClr val="00CC00"/>
                </a:solidFill>
                <a:latin typeface="標楷體" pitchFamily="65" charset="-120"/>
                <a:ea typeface="標楷體" pitchFamily="65" charset="-120"/>
              </a:rPr>
              <a:t>彈簧分別針對</a:t>
            </a:r>
            <a:r>
              <a:rPr lang="zh-TW" altLang="en-US" sz="2250" b="1" dirty="0">
                <a:solidFill>
                  <a:srgbClr val="7030A0"/>
                </a:solidFill>
                <a:latin typeface="標楷體" pitchFamily="65" charset="-120"/>
                <a:ea typeface="標楷體" pitchFamily="65" charset="-120"/>
              </a:rPr>
              <a:t>頭、肩、腰、臀、腿</a:t>
            </a:r>
            <a:r>
              <a:rPr lang="zh-TW" altLang="en-US" sz="2250" b="1" dirty="0">
                <a:solidFill>
                  <a:srgbClr val="00CC00"/>
                </a:solidFill>
                <a:latin typeface="標楷體" pitchFamily="65" charset="-120"/>
                <a:ea typeface="標楷體" pitchFamily="65" charset="-120"/>
              </a:rPr>
              <a:t>，</a:t>
            </a:r>
            <a:r>
              <a:rPr lang="zh-TW" altLang="en-US" sz="2250" dirty="0">
                <a:solidFill>
                  <a:srgbClr val="00CC00"/>
                </a:solidFill>
                <a:latin typeface="標楷體" pitchFamily="65" charset="-120"/>
                <a:ea typeface="標楷體" pitchFamily="65" charset="-120"/>
              </a:rPr>
              <a:t>各部位彈簧不同的受力調整彈力，可以完全接受人體曲線所付予的不同重量，而去改變承受彈簧的型態及重量</a:t>
            </a:r>
            <a:r>
              <a:rPr lang="en-US" altLang="zh-TW" sz="2250" dirty="0">
                <a:solidFill>
                  <a:srgbClr val="00CC00"/>
                </a:solidFill>
                <a:latin typeface="標楷體" pitchFamily="65" charset="-120"/>
                <a:ea typeface="標楷體" pitchFamily="65" charset="-120"/>
              </a:rPr>
              <a:t>!</a:t>
            </a:r>
          </a:p>
          <a:p>
            <a:pPr>
              <a:defRPr/>
            </a:pPr>
            <a:r>
              <a:rPr lang="zh-TW" altLang="zh-TW" sz="2250" dirty="0">
                <a:solidFill>
                  <a:srgbClr val="FF00FF"/>
                </a:solidFill>
                <a:latin typeface="標楷體" pitchFamily="65" charset="-120"/>
                <a:ea typeface="標楷體" pitchFamily="65" charset="-120"/>
              </a:rPr>
              <a:t>※</a:t>
            </a:r>
            <a:r>
              <a:rPr lang="zh-TW" altLang="en-US" sz="2250" dirty="0">
                <a:solidFill>
                  <a:srgbClr val="00CCFF"/>
                </a:solidFill>
                <a:latin typeface="標楷體" pitchFamily="65" charset="-120"/>
                <a:ea typeface="標楷體" pitchFamily="65" charset="-120"/>
              </a:rPr>
              <a:t>側層上邊皆採用</a:t>
            </a:r>
            <a:r>
              <a:rPr lang="en-US" altLang="zh-TW" sz="2250" b="1" dirty="0">
                <a:solidFill>
                  <a:srgbClr val="7030A0"/>
                </a:solidFill>
                <a:latin typeface="標楷體" pitchFamily="65" charset="-120"/>
                <a:ea typeface="標楷體" pitchFamily="65" charset="-120"/>
              </a:rPr>
              <a:t>3D</a:t>
            </a:r>
            <a:r>
              <a:rPr lang="zh-TW" altLang="en-US" sz="2250" b="1" dirty="0">
                <a:solidFill>
                  <a:srgbClr val="7030A0"/>
                </a:solidFill>
                <a:latin typeface="標楷體" pitchFamily="65" charset="-120"/>
                <a:ea typeface="標楷體" pitchFamily="65" charset="-120"/>
              </a:rPr>
              <a:t>立體網眼</a:t>
            </a:r>
            <a:r>
              <a:rPr lang="zh-TW" altLang="en-US" sz="2250" dirty="0">
                <a:solidFill>
                  <a:srgbClr val="00CCFF"/>
                </a:solidFill>
                <a:latin typeface="標楷體" pitchFamily="65" charset="-120"/>
                <a:ea typeface="標楷體" pitchFamily="65" charset="-120"/>
              </a:rPr>
              <a:t>製成，擁有獨特的三維立體結構，具有高透氣性</a:t>
            </a:r>
            <a:r>
              <a:rPr lang="zh-TW" altLang="zh-TW" sz="2250" dirty="0">
                <a:solidFill>
                  <a:srgbClr val="00CCFF"/>
                </a:solidFill>
                <a:latin typeface="標楷體" pitchFamily="65" charset="-120"/>
                <a:ea typeface="標楷體" pitchFamily="65" charset="-120"/>
              </a:rPr>
              <a:t>、</a:t>
            </a:r>
            <a:r>
              <a:rPr lang="zh-TW" altLang="en-US" sz="2250" dirty="0">
                <a:solidFill>
                  <a:srgbClr val="00CCFF"/>
                </a:solidFill>
                <a:latin typeface="標楷體" pitchFamily="65" charset="-120"/>
                <a:ea typeface="標楷體" pitchFamily="65" charset="-120"/>
              </a:rPr>
              <a:t>高彈力</a:t>
            </a:r>
            <a:r>
              <a:rPr lang="zh-TW" altLang="zh-TW" sz="2250" dirty="0">
                <a:solidFill>
                  <a:srgbClr val="00CCFF"/>
                </a:solidFill>
                <a:latin typeface="標楷體" pitchFamily="65" charset="-120"/>
                <a:ea typeface="標楷體" pitchFamily="65" charset="-120"/>
              </a:rPr>
              <a:t>、高</a:t>
            </a:r>
            <a:r>
              <a:rPr lang="zh-TW" altLang="en-US" sz="2250" dirty="0">
                <a:solidFill>
                  <a:srgbClr val="00CCFF"/>
                </a:solidFill>
                <a:latin typeface="標楷體" pitchFamily="65" charset="-120"/>
                <a:ea typeface="標楷體" pitchFamily="65" charset="-120"/>
              </a:rPr>
              <a:t>舒適性</a:t>
            </a:r>
            <a:r>
              <a:rPr lang="zh-TW" altLang="zh-TW" sz="2250" dirty="0">
                <a:solidFill>
                  <a:srgbClr val="00CCFF"/>
                </a:solidFill>
                <a:latin typeface="標楷體" pitchFamily="65" charset="-120"/>
                <a:ea typeface="標楷體" pitchFamily="65" charset="-120"/>
              </a:rPr>
              <a:t>、</a:t>
            </a:r>
            <a:r>
              <a:rPr lang="zh-TW" altLang="en-US" sz="2250" dirty="0">
                <a:solidFill>
                  <a:srgbClr val="00CCFF"/>
                </a:solidFill>
                <a:latin typeface="標楷體" pitchFamily="65" charset="-120"/>
                <a:ea typeface="標楷體" pitchFamily="65" charset="-120"/>
              </a:rPr>
              <a:t>抗菌防霉等等功能</a:t>
            </a:r>
            <a:r>
              <a:rPr lang="en-US" altLang="zh-TW" sz="2250" dirty="0">
                <a:solidFill>
                  <a:srgbClr val="00CCFF"/>
                </a:solidFill>
                <a:latin typeface="標楷體" pitchFamily="65" charset="-120"/>
                <a:ea typeface="標楷體" pitchFamily="65" charset="-120"/>
              </a:rPr>
              <a:t>!</a:t>
            </a:r>
          </a:p>
          <a:p>
            <a:pPr>
              <a:defRPr/>
            </a:pPr>
            <a:r>
              <a:rPr lang="zh-TW" altLang="zh-TW" sz="2250" dirty="0">
                <a:solidFill>
                  <a:srgbClr val="FF00FF"/>
                </a:solidFill>
                <a:ea typeface="新細明體" pitchFamily="18" charset="-120"/>
              </a:rPr>
              <a:t>※</a:t>
            </a:r>
            <a:r>
              <a:rPr lang="zh-TW" altLang="en-US" sz="2250" b="1" dirty="0">
                <a:solidFill>
                  <a:srgbClr val="7030A0"/>
                </a:solidFill>
                <a:latin typeface="標楷體" pitchFamily="65" charset="-120"/>
                <a:ea typeface="標楷體" pitchFamily="65" charset="-120"/>
              </a:rPr>
              <a:t>懸浮式三層立體車花設計</a:t>
            </a:r>
            <a:r>
              <a:rPr lang="zh-TW" altLang="en-US" sz="2250" b="1" dirty="0">
                <a:solidFill>
                  <a:srgbClr val="3333FF"/>
                </a:solidFill>
                <a:latin typeface="標楷體" pitchFamily="65" charset="-120"/>
                <a:ea typeface="標楷體" pitchFamily="65" charset="-120"/>
              </a:rPr>
              <a:t>，</a:t>
            </a:r>
            <a:r>
              <a:rPr lang="zh-TW" altLang="en-US" sz="2250" dirty="0">
                <a:solidFill>
                  <a:srgbClr val="3333FF"/>
                </a:solidFill>
                <a:latin typeface="標楷體" pitchFamily="65" charset="-120"/>
                <a:ea typeface="標楷體" pitchFamily="65" charset="-120"/>
              </a:rPr>
              <a:t>除了能平均分散身體下壓的重量，讓床墊富有彈性與服貼性，更可促進空氣流通，創造舒適宜人的睡眠品質</a:t>
            </a:r>
            <a:r>
              <a:rPr lang="en-US" altLang="zh-TW" sz="2250" dirty="0">
                <a:solidFill>
                  <a:srgbClr val="3333FF"/>
                </a:solidFill>
                <a:latin typeface="標楷體" pitchFamily="65" charset="-120"/>
                <a:ea typeface="標楷體" pitchFamily="65" charset="-120"/>
              </a:rPr>
              <a:t>!</a:t>
            </a:r>
          </a:p>
          <a:p>
            <a:pPr>
              <a:defRPr/>
            </a:pPr>
            <a:r>
              <a:rPr lang="zh-TW" altLang="en-US" sz="2250" dirty="0">
                <a:solidFill>
                  <a:srgbClr val="3333FF"/>
                </a:solidFill>
                <a:latin typeface="標楷體" pitchFamily="65" charset="-120"/>
                <a:ea typeface="標楷體" pitchFamily="65" charset="-120"/>
              </a:rPr>
              <a:t>                                                          </a:t>
            </a:r>
            <a:r>
              <a:rPr lang="en-US" altLang="zh-TW" sz="1200" dirty="0">
                <a:solidFill>
                  <a:srgbClr val="3333FF"/>
                </a:solidFill>
                <a:latin typeface="標楷體" pitchFamily="65" charset="-120"/>
                <a:ea typeface="標楷體" pitchFamily="65" charset="-120"/>
              </a:rPr>
              <a:t>87A</a:t>
            </a:r>
            <a:endParaRPr lang="zh-TW" altLang="en-US" sz="1200" dirty="0">
              <a:solidFill>
                <a:srgbClr val="3333FF"/>
              </a:solidFill>
              <a:latin typeface="標楷體" pitchFamily="65" charset="-120"/>
              <a:ea typeface="標楷體"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pPr eaLnBrk="1" hangingPunct="1"/>
            <a:r>
              <a:rPr lang="zh-TW" altLang="en-US" sz="6000" b="1" smtClean="0">
                <a:solidFill>
                  <a:srgbClr val="CC66FF"/>
                </a:solidFill>
              </a:rPr>
              <a:t>蜂巢式四線水冷膠獨立筒</a:t>
            </a:r>
            <a:endParaRPr lang="zh-TW" altLang="en-US" sz="6000" smtClean="0"/>
          </a:p>
        </p:txBody>
      </p:sp>
      <p:pic>
        <p:nvPicPr>
          <p:cNvPr id="64515" name="圖片 2" descr="編號G7138B 蜂巢式水冷膠獨立筒2.JPG"/>
          <p:cNvPicPr>
            <a:picLocks noChangeAspect="1"/>
          </p:cNvPicPr>
          <p:nvPr/>
        </p:nvPicPr>
        <p:blipFill>
          <a:blip r:embed="rId2" cstate="email"/>
          <a:srcRect/>
          <a:stretch>
            <a:fillRect/>
          </a:stretch>
        </p:blipFill>
        <p:spPr bwMode="auto">
          <a:xfrm>
            <a:off x="166688" y="1571625"/>
            <a:ext cx="4714875" cy="4714875"/>
          </a:xfrm>
          <a:prstGeom prst="rect">
            <a:avLst/>
          </a:prstGeom>
          <a:noFill/>
          <a:ln w="9525">
            <a:noFill/>
            <a:miter lim="800000"/>
            <a:headEnd/>
            <a:tailEnd/>
          </a:ln>
        </p:spPr>
      </p:pic>
      <p:pic>
        <p:nvPicPr>
          <p:cNvPr id="64516" name="圖片 3" descr="編號G7138B 蜂巢式水冷膠獨立筒.JPG"/>
          <p:cNvPicPr>
            <a:picLocks noChangeAspect="1"/>
          </p:cNvPicPr>
          <p:nvPr/>
        </p:nvPicPr>
        <p:blipFill>
          <a:blip r:embed="rId3" cstate="email"/>
          <a:srcRect/>
          <a:stretch>
            <a:fillRect/>
          </a:stretch>
        </p:blipFill>
        <p:spPr bwMode="auto">
          <a:xfrm>
            <a:off x="5024438" y="1571625"/>
            <a:ext cx="4714875" cy="47148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1060450"/>
            <a:ext cx="9906000" cy="5908675"/>
          </a:xfrm>
          <a:prstGeom prst="rect">
            <a:avLst/>
          </a:prstGeom>
          <a:noFill/>
          <a:ln w="9525">
            <a:noFill/>
            <a:miter lim="800000"/>
            <a:headEnd/>
            <a:tailEnd/>
          </a:ln>
        </p:spPr>
        <p:txBody>
          <a:bodyPr anchor="ctr">
            <a:spAutoFit/>
          </a:bodyPr>
          <a:lstStyle/>
          <a:p>
            <a:r>
              <a:rPr lang="zh-TW" altLang="en-US" sz="2000" b="1">
                <a:solidFill>
                  <a:srgbClr val="FF00FF"/>
                </a:solidFill>
              </a:rPr>
              <a:t>綠能水冷膠床墊，它擁有獨步全球的冷凝發泡技術</a:t>
            </a:r>
            <a:r>
              <a:rPr lang="zh-TW" altLang="en-US" sz="2000"/>
              <a:t>，讓床墊具備恆溫涼爽的獨特優點。讓您們躺在床上的時候，就能自然的感爽到涼爽，有效對抗炎熱的天氣！</a:t>
            </a:r>
          </a:p>
          <a:p>
            <a:r>
              <a:rPr lang="zh-TW" altLang="en-US" sz="2000"/>
              <a:t>產品概念是以</a:t>
            </a:r>
            <a:r>
              <a:rPr lang="en-US" altLang="zh-TW" sz="2000" b="1">
                <a:solidFill>
                  <a:srgbClr val="99FF66"/>
                </a:solidFill>
              </a:rPr>
              <a:t>『</a:t>
            </a:r>
            <a:r>
              <a:rPr lang="zh-TW" altLang="en-US" sz="2000" b="1">
                <a:solidFill>
                  <a:srgbClr val="99FF66"/>
                </a:solidFill>
              </a:rPr>
              <a:t>無毒</a:t>
            </a:r>
            <a:r>
              <a:rPr lang="en-US" altLang="zh-TW" sz="2000" b="1">
                <a:solidFill>
                  <a:srgbClr val="99FF66"/>
                </a:solidFill>
              </a:rPr>
              <a:t>』</a:t>
            </a:r>
            <a:r>
              <a:rPr lang="zh-TW" altLang="en-US" sz="2000" b="1">
                <a:solidFill>
                  <a:srgbClr val="99FF66"/>
                </a:solidFill>
              </a:rPr>
              <a:t>、</a:t>
            </a:r>
            <a:r>
              <a:rPr lang="en-US" altLang="zh-TW" sz="2000" b="1">
                <a:solidFill>
                  <a:srgbClr val="99FF66"/>
                </a:solidFill>
              </a:rPr>
              <a:t>『</a:t>
            </a:r>
            <a:r>
              <a:rPr lang="zh-TW" altLang="en-US" sz="2000" b="1">
                <a:solidFill>
                  <a:srgbClr val="99FF66"/>
                </a:solidFill>
              </a:rPr>
              <a:t>舒壓</a:t>
            </a:r>
            <a:r>
              <a:rPr lang="en-US" altLang="zh-TW" sz="2000" b="1">
                <a:solidFill>
                  <a:srgbClr val="99FF66"/>
                </a:solidFill>
              </a:rPr>
              <a:t>』</a:t>
            </a:r>
            <a:r>
              <a:rPr lang="zh-TW" altLang="en-US" sz="2000" b="1">
                <a:solidFill>
                  <a:srgbClr val="99FF66"/>
                </a:solidFill>
              </a:rPr>
              <a:t>、</a:t>
            </a:r>
            <a:r>
              <a:rPr lang="en-US" altLang="zh-TW" sz="2000" b="1">
                <a:solidFill>
                  <a:srgbClr val="99FF66"/>
                </a:solidFill>
              </a:rPr>
              <a:t>『</a:t>
            </a:r>
            <a:r>
              <a:rPr lang="zh-TW" altLang="en-US" sz="2000" b="1">
                <a:solidFill>
                  <a:srgbClr val="99FF66"/>
                </a:solidFill>
              </a:rPr>
              <a:t>抑菌</a:t>
            </a:r>
            <a:r>
              <a:rPr lang="en-US" altLang="zh-TW" sz="2000" b="1">
                <a:solidFill>
                  <a:srgbClr val="99FF66"/>
                </a:solidFill>
              </a:rPr>
              <a:t>』</a:t>
            </a:r>
            <a:r>
              <a:rPr lang="zh-TW" altLang="en-US" sz="2000" b="1">
                <a:solidFill>
                  <a:srgbClr val="99FF66"/>
                </a:solidFill>
              </a:rPr>
              <a:t>、</a:t>
            </a:r>
            <a:r>
              <a:rPr lang="en-US" altLang="zh-TW" sz="2000" b="1">
                <a:solidFill>
                  <a:srgbClr val="99FF66"/>
                </a:solidFill>
              </a:rPr>
              <a:t>『</a:t>
            </a:r>
            <a:r>
              <a:rPr lang="zh-TW" altLang="en-US" sz="2000" b="1">
                <a:solidFill>
                  <a:srgbClr val="99FF66"/>
                </a:solidFill>
              </a:rPr>
              <a:t>恆溫</a:t>
            </a:r>
            <a:r>
              <a:rPr lang="en-US" altLang="zh-TW" sz="2000" b="1">
                <a:solidFill>
                  <a:srgbClr val="99FF66"/>
                </a:solidFill>
              </a:rPr>
              <a:t>』</a:t>
            </a:r>
            <a:r>
              <a:rPr lang="zh-TW" altLang="en-US" sz="2000" b="1">
                <a:solidFill>
                  <a:srgbClr val="99FF66"/>
                </a:solidFill>
              </a:rPr>
              <a:t>、</a:t>
            </a:r>
            <a:r>
              <a:rPr lang="en-US" altLang="zh-TW" sz="2000" b="1">
                <a:solidFill>
                  <a:srgbClr val="99FF66"/>
                </a:solidFill>
              </a:rPr>
              <a:t>『</a:t>
            </a:r>
            <a:r>
              <a:rPr lang="zh-TW" altLang="en-US" sz="2000" b="1">
                <a:solidFill>
                  <a:srgbClr val="99FF66"/>
                </a:solidFill>
              </a:rPr>
              <a:t>阻燃</a:t>
            </a:r>
            <a:r>
              <a:rPr lang="en-US" altLang="zh-TW" sz="2000" b="1">
                <a:solidFill>
                  <a:srgbClr val="99FF66"/>
                </a:solidFill>
              </a:rPr>
              <a:t>』</a:t>
            </a:r>
            <a:r>
              <a:rPr lang="zh-TW" altLang="en-US" sz="2000" b="1">
                <a:solidFill>
                  <a:srgbClr val="99FF66"/>
                </a:solidFill>
              </a:rPr>
              <a:t>、</a:t>
            </a:r>
            <a:r>
              <a:rPr lang="en-US" altLang="zh-TW" sz="2000" b="1">
                <a:solidFill>
                  <a:srgbClr val="99FF66"/>
                </a:solidFill>
              </a:rPr>
              <a:t>『</a:t>
            </a:r>
            <a:r>
              <a:rPr lang="zh-TW" altLang="en-US" sz="2000" b="1" u="sng">
                <a:solidFill>
                  <a:srgbClr val="99FF66"/>
                </a:solidFill>
              </a:rPr>
              <a:t>環保</a:t>
            </a:r>
            <a:r>
              <a:rPr lang="en-US" altLang="zh-TW" sz="2000" b="1">
                <a:solidFill>
                  <a:srgbClr val="99FF66"/>
                </a:solidFill>
              </a:rPr>
              <a:t>』</a:t>
            </a:r>
            <a:r>
              <a:rPr lang="zh-TW" altLang="en-US" sz="2000" b="1">
                <a:solidFill>
                  <a:srgbClr val="99FF66"/>
                </a:solidFill>
              </a:rPr>
              <a:t>六大訴求做為設計核心</a:t>
            </a:r>
            <a:r>
              <a:rPr lang="zh-TW" altLang="en-US" sz="2000"/>
              <a:t>：水冷膠是由</a:t>
            </a:r>
            <a:r>
              <a:rPr lang="zh-TW" altLang="en-US" sz="2000" b="1">
                <a:solidFill>
                  <a:srgbClr val="9966FF"/>
                </a:solidFill>
              </a:rPr>
              <a:t>水、大豆、以及綠色植物經奈米科技萃取其纖維，在用先進冷凝工法製成，全程低溫製作，無</a:t>
            </a:r>
            <a:r>
              <a:rPr lang="zh-TW" altLang="en-US" sz="2000" b="1" u="sng">
                <a:solidFill>
                  <a:srgbClr val="9966FF"/>
                </a:solidFill>
              </a:rPr>
              <a:t>高溫</a:t>
            </a:r>
            <a:r>
              <a:rPr lang="zh-TW" altLang="en-US" sz="2000" b="1">
                <a:solidFill>
                  <a:srgbClr val="9966FF"/>
                </a:solidFill>
              </a:rPr>
              <a:t>產生戴奧辛等微量元素傷害人體。</a:t>
            </a:r>
            <a:r>
              <a:rPr lang="zh-TW" altLang="en-US" sz="2000"/>
              <a:t>無毒、無臭，使用大自然的原料，這種材質有著高感度的彈力與服貼性，使睡眠中能得到最</a:t>
            </a:r>
            <a:r>
              <a:rPr lang="zh-TW" altLang="en-US" sz="2000" u="sng"/>
              <a:t>健康</a:t>
            </a:r>
            <a:r>
              <a:rPr lang="zh-TW" altLang="en-US" sz="2000"/>
              <a:t>最自然的呵護，即使長時間躺臥亦備感舒適。</a:t>
            </a:r>
          </a:p>
          <a:p>
            <a:endParaRPr lang="zh-TW" altLang="en-US" sz="2000"/>
          </a:p>
          <a:p>
            <a:r>
              <a:rPr lang="zh-TW" altLang="en-US" sz="2000" b="1">
                <a:solidFill>
                  <a:srgbClr val="FF00FF"/>
                </a:solidFill>
              </a:rPr>
              <a:t>冬暖</a:t>
            </a:r>
            <a:r>
              <a:rPr lang="zh-TW" altLang="en-US" sz="2000"/>
              <a:t>：冬天室溫低於</a:t>
            </a:r>
            <a:r>
              <a:rPr lang="en-US" altLang="zh-TW" sz="2000"/>
              <a:t>20</a:t>
            </a:r>
            <a:r>
              <a:rPr lang="zh-TW" altLang="en-US" sz="2000"/>
              <a:t>度但我們人體體溫為</a:t>
            </a:r>
            <a:r>
              <a:rPr lang="en-US" altLang="zh-TW" sz="2000"/>
              <a:t>37°C</a:t>
            </a:r>
            <a:r>
              <a:rPr lang="zh-TW" altLang="en-US" sz="2000"/>
              <a:t>，綠能水冷膠因為內部分子為</a:t>
            </a:r>
            <a:r>
              <a:rPr lang="en-US" altLang="zh-TW" sz="2000"/>
              <a:t>3D</a:t>
            </a:r>
            <a:r>
              <a:rPr lang="zh-TW" altLang="en-US" sz="2000"/>
              <a:t>立體結構組合而成，所以可以讓體溫與室溫平均溫度保持在</a:t>
            </a:r>
            <a:r>
              <a:rPr lang="en-US" altLang="zh-TW" sz="2000"/>
              <a:t>3D</a:t>
            </a:r>
            <a:r>
              <a:rPr lang="zh-TW" altLang="en-US" sz="2000"/>
              <a:t>立體分子的空隙中保持恆  溫，就可達到冬暖的感覺。</a:t>
            </a:r>
          </a:p>
          <a:p>
            <a:r>
              <a:rPr lang="zh-TW" altLang="en-US" sz="2000" b="1">
                <a:solidFill>
                  <a:srgbClr val="FF00FF"/>
                </a:solidFill>
              </a:rPr>
              <a:t>夏涼</a:t>
            </a:r>
            <a:r>
              <a:rPr lang="zh-TW" altLang="en-US" sz="2000"/>
              <a:t>：利用綠能水冷膠獨特的親水性特質，將身體的汗水吸附排出，讓身體超過</a:t>
            </a:r>
            <a:r>
              <a:rPr lang="en-US" altLang="zh-TW" sz="2000"/>
              <a:t>37°C</a:t>
            </a:r>
            <a:r>
              <a:rPr lang="zh-TW" altLang="en-US" sz="2000"/>
              <a:t>體溫的熱氣由表面排出，讓身體保持乾燥，身體不會感到燥熱，自然感覺涼爽。</a:t>
            </a:r>
          </a:p>
          <a:p>
            <a:endParaRPr lang="zh-TW" altLang="en-US"/>
          </a:p>
          <a:p>
            <a:r>
              <a:rPr lang="zh-TW" altLang="en-US" sz="2000" b="1">
                <a:solidFill>
                  <a:srgbClr val="FF9900"/>
                </a:solidFill>
              </a:rPr>
              <a:t>蜂巢式排列法的獨立筒，一般雙人床墊的顆數即有</a:t>
            </a:r>
            <a:r>
              <a:rPr lang="en-US" altLang="zh-TW" sz="2000" b="1">
                <a:solidFill>
                  <a:srgbClr val="FF9900"/>
                </a:solidFill>
              </a:rPr>
              <a:t>756</a:t>
            </a:r>
            <a:r>
              <a:rPr lang="zh-TW" altLang="en-US" sz="2000" b="1">
                <a:solidFill>
                  <a:srgbClr val="FF9900"/>
                </a:solidFill>
              </a:rPr>
              <a:t>顆，讓床墊對身體的保護沒有空隙。</a:t>
            </a:r>
            <a:r>
              <a:rPr lang="zh-TW" altLang="en-US" sz="2000"/>
              <a:t>彈簧本體更經高溫回火處理，比一般未經處理的彈簧韌性更強，具有高回彈性及不易變型的優點。</a:t>
            </a:r>
            <a:r>
              <a:rPr lang="zh-TW" altLang="en-US" sz="2000" b="1">
                <a:solidFill>
                  <a:srgbClr val="FF00FF"/>
                </a:solidFill>
              </a:rPr>
              <a:t>表層織布採用目前最流行的涼感紗</a:t>
            </a:r>
            <a:r>
              <a:rPr lang="zh-TW" altLang="en-US" sz="2000"/>
              <a:t>，由國內紡織大廠生產，並經檢驗證明其功效</a:t>
            </a:r>
            <a:r>
              <a:rPr lang="zh-TW" altLang="en-US"/>
              <a:t>。                                                                                                                     </a:t>
            </a:r>
            <a:r>
              <a:rPr lang="zh-TW" altLang="en-US" sz="1000"/>
              <a:t> </a:t>
            </a:r>
            <a:r>
              <a:rPr lang="en-US" altLang="zh-TW" sz="1000"/>
              <a:t>138A</a:t>
            </a:r>
            <a:endParaRPr lang="zh-TW" altLang="en-US" sz="1000"/>
          </a:p>
          <a:p>
            <a:endParaRPr lang="en-US" altLang="zh-TW" sz="2000"/>
          </a:p>
        </p:txBody>
      </p:sp>
      <p:sp>
        <p:nvSpPr>
          <p:cNvPr id="65539" name="Rectangle 3"/>
          <p:cNvSpPr>
            <a:spLocks noGrp="1" noChangeArrowheads="1"/>
          </p:cNvSpPr>
          <p:nvPr>
            <p:ph type="title"/>
          </p:nvPr>
        </p:nvSpPr>
        <p:spPr>
          <a:xfrm>
            <a:off x="0" y="0"/>
            <a:ext cx="9906000" cy="1143000"/>
          </a:xfrm>
        </p:spPr>
        <p:txBody>
          <a:bodyPr/>
          <a:lstStyle/>
          <a:p>
            <a:pPr eaLnBrk="1" hangingPunct="1"/>
            <a:r>
              <a:rPr lang="zh-TW" altLang="en-US" sz="6000" b="1" smtClean="0">
                <a:solidFill>
                  <a:srgbClr val="CC66FF"/>
                </a:solidFill>
              </a:rPr>
              <a:t>蜂巢式四線水冷膠獨立筒</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pPr eaLnBrk="1" hangingPunct="1"/>
            <a:r>
              <a:rPr lang="zh-TW" altLang="en-US" sz="6700" b="1" smtClean="0">
                <a:solidFill>
                  <a:srgbClr val="FF00FF"/>
                </a:solidFill>
              </a:rPr>
              <a:t>鋼琴線三層乳膠蠶絲</a:t>
            </a:r>
            <a:endParaRPr lang="zh-TW" altLang="en-US" sz="6700" smtClean="0">
              <a:solidFill>
                <a:srgbClr val="FF00FF"/>
              </a:solidFill>
            </a:endParaRPr>
          </a:p>
        </p:txBody>
      </p:sp>
      <p:sp>
        <p:nvSpPr>
          <p:cNvPr id="66563" name="Text Box 6"/>
          <p:cNvSpPr txBox="1">
            <a:spLocks noChangeArrowheads="1"/>
          </p:cNvSpPr>
          <p:nvPr/>
        </p:nvSpPr>
        <p:spPr bwMode="auto">
          <a:xfrm>
            <a:off x="5240338" y="1557338"/>
            <a:ext cx="4392612" cy="3749675"/>
          </a:xfrm>
          <a:prstGeom prst="rect">
            <a:avLst/>
          </a:prstGeom>
          <a:noFill/>
          <a:ln w="9525">
            <a:noFill/>
            <a:miter lim="800000"/>
            <a:headEnd/>
            <a:tailEnd/>
          </a:ln>
        </p:spPr>
        <p:txBody>
          <a:bodyPr>
            <a:spAutoFit/>
          </a:bodyPr>
          <a:lstStyle/>
          <a:p>
            <a:pPr>
              <a:spcBef>
                <a:spcPct val="50000"/>
              </a:spcBef>
            </a:pPr>
            <a:r>
              <a:rPr lang="zh-TW" altLang="en-US" sz="3000" b="1"/>
              <a:t>此床平面承受力度為</a:t>
            </a:r>
            <a:r>
              <a:rPr lang="en-US" altLang="zh-TW" sz="3000" b="1">
                <a:solidFill>
                  <a:srgbClr val="9933FF"/>
                </a:solidFill>
              </a:rPr>
              <a:t>8000kg</a:t>
            </a:r>
            <a:r>
              <a:rPr lang="en-US" altLang="zh-TW" sz="3000" b="1"/>
              <a:t>,</a:t>
            </a:r>
            <a:r>
              <a:rPr lang="zh-TW" altLang="en-US" sz="3000" b="1"/>
              <a:t>使用</a:t>
            </a:r>
            <a:r>
              <a:rPr lang="en-US" altLang="zh-TW" sz="3000" b="1">
                <a:solidFill>
                  <a:srgbClr val="9933FF"/>
                </a:solidFill>
              </a:rPr>
              <a:t>1080</a:t>
            </a:r>
            <a:r>
              <a:rPr lang="zh-TW" altLang="en-US" sz="3000" b="1">
                <a:solidFill>
                  <a:srgbClr val="9933FF"/>
                </a:solidFill>
              </a:rPr>
              <a:t>顆</a:t>
            </a:r>
            <a:r>
              <a:rPr lang="en-US" altLang="zh-TW" sz="3000" b="1">
                <a:solidFill>
                  <a:srgbClr val="9933FF"/>
                </a:solidFill>
              </a:rPr>
              <a:t>8</a:t>
            </a:r>
            <a:r>
              <a:rPr lang="zh-TW" altLang="en-US" sz="3000" b="1">
                <a:solidFill>
                  <a:srgbClr val="9933FF"/>
                </a:solidFill>
              </a:rPr>
              <a:t>環鋼琴線獨力筒彈簧</a:t>
            </a:r>
            <a:r>
              <a:rPr lang="en-US" altLang="zh-TW" sz="3000" b="1"/>
              <a:t>,</a:t>
            </a:r>
            <a:r>
              <a:rPr lang="zh-TW" altLang="en-US" sz="3000" b="1"/>
              <a:t>使用接近人體肌膚的</a:t>
            </a:r>
            <a:r>
              <a:rPr lang="zh-TW" altLang="en-US" sz="3000" b="1">
                <a:solidFill>
                  <a:srgbClr val="9933FF"/>
                </a:solidFill>
              </a:rPr>
              <a:t>竹碳舒柔布</a:t>
            </a:r>
            <a:r>
              <a:rPr lang="zh-TW" altLang="en-US" sz="3000" b="1"/>
              <a:t>並鋪上一層</a:t>
            </a:r>
            <a:r>
              <a:rPr lang="zh-TW" altLang="en-US" sz="3000" b="1">
                <a:solidFill>
                  <a:srgbClr val="9933FF"/>
                </a:solidFill>
              </a:rPr>
              <a:t>蠶絲</a:t>
            </a:r>
            <a:r>
              <a:rPr lang="zh-TW" altLang="en-US" sz="3000" b="1"/>
              <a:t>與</a:t>
            </a:r>
            <a:r>
              <a:rPr lang="en-US" altLang="zh-TW" sz="3000" b="1">
                <a:solidFill>
                  <a:srgbClr val="9933FF"/>
                </a:solidFill>
              </a:rPr>
              <a:t>5</a:t>
            </a:r>
            <a:r>
              <a:rPr lang="zh-TW" altLang="en-US" sz="3000" b="1">
                <a:solidFill>
                  <a:srgbClr val="9933FF"/>
                </a:solidFill>
              </a:rPr>
              <a:t>公分天然純乳膠</a:t>
            </a:r>
            <a:r>
              <a:rPr lang="en-US" altLang="zh-TW" sz="3000" b="1"/>
              <a:t>,</a:t>
            </a:r>
            <a:r>
              <a:rPr lang="zh-TW" altLang="en-US" sz="3000" b="1"/>
              <a:t>最適合懂得享受生活品味的專業人士</a:t>
            </a:r>
            <a:r>
              <a:rPr lang="en-US" altLang="zh-TW" sz="3000" b="1"/>
              <a:t>.</a:t>
            </a:r>
          </a:p>
        </p:txBody>
      </p:sp>
      <p:sp>
        <p:nvSpPr>
          <p:cNvPr id="66564" name="Text Box 7"/>
          <p:cNvSpPr txBox="1">
            <a:spLocks noChangeArrowheads="1"/>
          </p:cNvSpPr>
          <p:nvPr/>
        </p:nvSpPr>
        <p:spPr bwMode="auto">
          <a:xfrm>
            <a:off x="415925" y="5300663"/>
            <a:ext cx="9217025" cy="1373187"/>
          </a:xfrm>
          <a:prstGeom prst="rect">
            <a:avLst/>
          </a:prstGeom>
          <a:noFill/>
          <a:ln w="9525">
            <a:noFill/>
            <a:miter lim="800000"/>
            <a:headEnd/>
            <a:tailEnd/>
          </a:ln>
        </p:spPr>
        <p:txBody>
          <a:bodyPr>
            <a:spAutoFit/>
          </a:bodyPr>
          <a:lstStyle/>
          <a:p>
            <a:pPr>
              <a:spcBef>
                <a:spcPct val="50000"/>
              </a:spcBef>
            </a:pPr>
            <a:r>
              <a:rPr lang="en-US" altLang="zh-TW" sz="2800" b="1">
                <a:solidFill>
                  <a:srgbClr val="FF6600"/>
                </a:solidFill>
              </a:rPr>
              <a:t>※</a:t>
            </a:r>
            <a:r>
              <a:rPr lang="zh-TW" altLang="en-US" sz="2800" b="1">
                <a:solidFill>
                  <a:srgbClr val="FF6600"/>
                </a:solidFill>
              </a:rPr>
              <a:t>蠶絲含 </a:t>
            </a:r>
            <a:r>
              <a:rPr lang="en-US" altLang="zh-TW" sz="2800" b="1">
                <a:solidFill>
                  <a:srgbClr val="FF6600"/>
                </a:solidFill>
              </a:rPr>
              <a:t>18 </a:t>
            </a:r>
            <a:r>
              <a:rPr lang="zh-TW" altLang="en-US" sz="2800" b="1">
                <a:solidFill>
                  <a:srgbClr val="FF6600"/>
                </a:solidFill>
              </a:rPr>
              <a:t>種天然氨基酸，具有安定人類神經的作用，可預防失眠，更能幫助人體消除白天累積的疲勞，減緩各器官的老化速度 </a:t>
            </a:r>
            <a:r>
              <a:rPr lang="en-US" altLang="zh-TW" sz="2800" b="1">
                <a:solidFill>
                  <a:srgbClr val="FF6600"/>
                </a:solidFill>
              </a:rPr>
              <a:t>.                                                            </a:t>
            </a:r>
            <a:r>
              <a:rPr lang="en-US" altLang="zh-TW" sz="1000" b="1"/>
              <a:t>158A</a:t>
            </a:r>
          </a:p>
        </p:txBody>
      </p:sp>
      <p:pic>
        <p:nvPicPr>
          <p:cNvPr id="66565" name="Picture 8" descr="IMG_0444"/>
          <p:cNvPicPr>
            <a:picLocks noChangeAspect="1" noChangeArrowheads="1"/>
          </p:cNvPicPr>
          <p:nvPr/>
        </p:nvPicPr>
        <p:blipFill>
          <a:blip r:embed="rId2" cstate="email"/>
          <a:srcRect/>
          <a:stretch>
            <a:fillRect/>
          </a:stretch>
        </p:blipFill>
        <p:spPr bwMode="auto">
          <a:xfrm>
            <a:off x="200025" y="1412875"/>
            <a:ext cx="4970463"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TW" altLang="en-US" sz="6700" b="1" smtClean="0">
                <a:solidFill>
                  <a:srgbClr val="FF00FF"/>
                </a:solidFill>
              </a:rPr>
              <a:t>小</a:t>
            </a:r>
            <a:r>
              <a:rPr lang="en-US" altLang="zh-TW" sz="6700" b="1" smtClean="0">
                <a:solidFill>
                  <a:srgbClr val="FF00FF"/>
                </a:solidFill>
              </a:rPr>
              <a:t>Q</a:t>
            </a:r>
            <a:r>
              <a:rPr lang="zh-TW" altLang="en-US" sz="6700" b="1" smtClean="0">
                <a:solidFill>
                  <a:srgbClr val="FF00FF"/>
                </a:solidFill>
              </a:rPr>
              <a:t>床</a:t>
            </a:r>
          </a:p>
        </p:txBody>
      </p:sp>
      <p:pic>
        <p:nvPicPr>
          <p:cNvPr id="24579" name="Picture 4" descr="IMG_0285"/>
          <p:cNvPicPr>
            <a:picLocks noChangeAspect="1" noChangeArrowheads="1"/>
          </p:cNvPicPr>
          <p:nvPr/>
        </p:nvPicPr>
        <p:blipFill>
          <a:blip r:embed="rId2" cstate="email"/>
          <a:srcRect/>
          <a:stretch>
            <a:fillRect/>
          </a:stretch>
        </p:blipFill>
        <p:spPr bwMode="auto">
          <a:xfrm>
            <a:off x="415925" y="1484313"/>
            <a:ext cx="4899025" cy="5040312"/>
          </a:xfrm>
          <a:prstGeom prst="rect">
            <a:avLst/>
          </a:prstGeom>
          <a:noFill/>
          <a:ln w="9525">
            <a:noFill/>
            <a:miter lim="800000"/>
            <a:headEnd/>
            <a:tailEnd/>
          </a:ln>
        </p:spPr>
      </p:pic>
      <p:sp>
        <p:nvSpPr>
          <p:cNvPr id="24580" name="Text Box 5"/>
          <p:cNvSpPr txBox="1">
            <a:spLocks noChangeArrowheads="1"/>
          </p:cNvSpPr>
          <p:nvPr/>
        </p:nvSpPr>
        <p:spPr bwMode="auto">
          <a:xfrm>
            <a:off x="5384800" y="1341438"/>
            <a:ext cx="4248150" cy="5267325"/>
          </a:xfrm>
          <a:prstGeom prst="rect">
            <a:avLst/>
          </a:prstGeom>
          <a:noFill/>
          <a:ln w="9525">
            <a:noFill/>
            <a:miter lim="800000"/>
            <a:headEnd/>
            <a:tailEnd/>
          </a:ln>
        </p:spPr>
        <p:txBody>
          <a:bodyPr>
            <a:spAutoFit/>
          </a:bodyPr>
          <a:lstStyle/>
          <a:p>
            <a:pPr>
              <a:spcBef>
                <a:spcPct val="50000"/>
              </a:spcBef>
            </a:pPr>
            <a:r>
              <a:rPr lang="zh-TW" altLang="en-US" sz="3400" b="1">
                <a:latin typeface="新細明體" charset="-120"/>
              </a:rPr>
              <a:t>結構與傳統的</a:t>
            </a:r>
            <a:r>
              <a:rPr lang="en-US" altLang="zh-TW" sz="3400" b="1">
                <a:latin typeface="新細明體" charset="-120"/>
              </a:rPr>
              <a:t>Q</a:t>
            </a:r>
            <a:r>
              <a:rPr lang="zh-TW" altLang="en-US" sz="3400" b="1">
                <a:latin typeface="新細明體" charset="-120"/>
              </a:rPr>
              <a:t>床相類似</a:t>
            </a:r>
            <a:r>
              <a:rPr lang="en-US" altLang="zh-TW" sz="3400" b="1">
                <a:latin typeface="新細明體" charset="-120"/>
              </a:rPr>
              <a:t>,</a:t>
            </a:r>
            <a:r>
              <a:rPr lang="zh-TW" altLang="en-US" sz="3400" b="1">
                <a:solidFill>
                  <a:srgbClr val="9933FF"/>
                </a:solidFill>
                <a:latin typeface="新細明體" charset="-120"/>
              </a:rPr>
              <a:t>軟</a:t>
            </a:r>
            <a:r>
              <a:rPr lang="en-US" altLang="zh-TW" sz="3400" b="1">
                <a:solidFill>
                  <a:srgbClr val="9933FF"/>
                </a:solidFill>
                <a:latin typeface="新細明體" charset="-120"/>
              </a:rPr>
              <a:t>Q</a:t>
            </a:r>
            <a:r>
              <a:rPr lang="zh-TW" altLang="en-US" sz="3400" b="1">
                <a:solidFill>
                  <a:srgbClr val="9933FF"/>
                </a:solidFill>
                <a:latin typeface="新細明體" charset="-120"/>
              </a:rPr>
              <a:t>度介於傳統彈簧與普通獨立筒之間</a:t>
            </a:r>
            <a:r>
              <a:rPr lang="en-US" altLang="zh-TW" sz="3400" b="1">
                <a:latin typeface="新細明體" charset="-120"/>
              </a:rPr>
              <a:t>,</a:t>
            </a:r>
            <a:r>
              <a:rPr lang="zh-TW" altLang="en-US" sz="3400" b="1">
                <a:latin typeface="新細明體" charset="-120"/>
              </a:rPr>
              <a:t>內部彈簧採用</a:t>
            </a:r>
            <a:r>
              <a:rPr lang="zh-TW" altLang="en-US" sz="3400" b="1">
                <a:solidFill>
                  <a:srgbClr val="9933FF"/>
                </a:solidFill>
                <a:latin typeface="新細明體" charset="-120"/>
              </a:rPr>
              <a:t>ㄧ線鋼製成</a:t>
            </a:r>
            <a:r>
              <a:rPr lang="en-US" altLang="zh-TW" sz="3400" b="1">
                <a:latin typeface="新細明體" charset="-120"/>
              </a:rPr>
              <a:t>,</a:t>
            </a:r>
            <a:r>
              <a:rPr lang="zh-TW" altLang="en-US" sz="3400" b="1">
                <a:latin typeface="新細明體" charset="-120"/>
              </a:rPr>
              <a:t>內容物部分除一般的白棉與釋壓棉外</a:t>
            </a:r>
            <a:r>
              <a:rPr lang="en-US" altLang="zh-TW" sz="3400" b="1">
                <a:latin typeface="新細明體" charset="-120"/>
              </a:rPr>
              <a:t>,</a:t>
            </a:r>
            <a:r>
              <a:rPr lang="zh-TW" altLang="en-US" sz="3400" b="1">
                <a:latin typeface="新細明體" charset="-120"/>
              </a:rPr>
              <a:t>更添多了</a:t>
            </a:r>
            <a:r>
              <a:rPr lang="en-US" altLang="zh-TW" sz="3400" b="1">
                <a:latin typeface="新細明體" charset="-120"/>
              </a:rPr>
              <a:t>20</a:t>
            </a:r>
            <a:r>
              <a:rPr lang="zh-TW" altLang="en-US" sz="3400" b="1">
                <a:latin typeface="新細明體" charset="-120"/>
              </a:rPr>
              <a:t>％的高密度泡棉</a:t>
            </a:r>
            <a:r>
              <a:rPr lang="en-US" altLang="zh-TW" sz="3400" b="1">
                <a:latin typeface="新細明體" charset="-120"/>
              </a:rPr>
              <a:t>,</a:t>
            </a:r>
            <a:r>
              <a:rPr lang="zh-TW" altLang="en-US" sz="3400" b="1">
                <a:solidFill>
                  <a:srgbClr val="9933FF"/>
                </a:solidFill>
                <a:latin typeface="新細明體" charset="-120"/>
              </a:rPr>
              <a:t>本公司的小</a:t>
            </a:r>
            <a:r>
              <a:rPr lang="en-US" altLang="zh-TW" sz="3400" b="1">
                <a:solidFill>
                  <a:srgbClr val="9933FF"/>
                </a:solidFill>
                <a:latin typeface="新細明體" charset="-120"/>
              </a:rPr>
              <a:t>Q</a:t>
            </a:r>
            <a:r>
              <a:rPr lang="zh-TW" altLang="en-US" sz="3400" b="1">
                <a:solidFill>
                  <a:srgbClr val="9933FF"/>
                </a:solidFill>
                <a:latin typeface="新細明體" charset="-120"/>
              </a:rPr>
              <a:t>床系列深受年輕族群喜愛</a:t>
            </a:r>
            <a:r>
              <a:rPr lang="en-US" altLang="zh-TW" sz="3400" b="1">
                <a:solidFill>
                  <a:srgbClr val="9933FF"/>
                </a:solidFill>
                <a:latin typeface="新細明體" charset="-120"/>
              </a:rPr>
              <a:t>.                     </a:t>
            </a:r>
            <a:r>
              <a:rPr lang="en-US" altLang="zh-TW" sz="1000" b="1">
                <a:latin typeface="新細明體" charset="-120"/>
              </a:rPr>
              <a:t>28A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sz="6700" b="1" smtClean="0">
                <a:solidFill>
                  <a:srgbClr val="FF00FF"/>
                </a:solidFill>
              </a:rPr>
              <a:t>超 硬 二 線 蓆</a:t>
            </a:r>
            <a:r>
              <a:rPr lang="zh-TW" altLang="en-US" smtClean="0"/>
              <a:t> </a:t>
            </a:r>
          </a:p>
        </p:txBody>
      </p:sp>
      <p:pic>
        <p:nvPicPr>
          <p:cNvPr id="25603" name="Picture 4" descr="IMG_0103"/>
          <p:cNvPicPr>
            <a:picLocks noGrp="1" noChangeAspect="1" noChangeArrowheads="1"/>
          </p:cNvPicPr>
          <p:nvPr>
            <p:ph type="body" idx="1"/>
          </p:nvPr>
        </p:nvPicPr>
        <p:blipFill>
          <a:blip r:embed="rId2" cstate="email"/>
          <a:srcRect/>
          <a:stretch>
            <a:fillRect/>
          </a:stretch>
        </p:blipFill>
        <p:spPr>
          <a:xfrm>
            <a:off x="415925" y="1412875"/>
            <a:ext cx="4824413" cy="4824413"/>
          </a:xfrm>
          <a:noFill/>
        </p:spPr>
      </p:pic>
      <p:sp>
        <p:nvSpPr>
          <p:cNvPr id="25604" name="Text Box 5"/>
          <p:cNvSpPr txBox="1">
            <a:spLocks noChangeArrowheads="1"/>
          </p:cNvSpPr>
          <p:nvPr/>
        </p:nvSpPr>
        <p:spPr bwMode="auto">
          <a:xfrm>
            <a:off x="5384800" y="1412875"/>
            <a:ext cx="4176713" cy="5216525"/>
          </a:xfrm>
          <a:prstGeom prst="rect">
            <a:avLst/>
          </a:prstGeom>
          <a:noFill/>
          <a:ln w="9525">
            <a:noFill/>
            <a:miter lim="800000"/>
            <a:headEnd/>
            <a:tailEnd/>
          </a:ln>
        </p:spPr>
        <p:txBody>
          <a:bodyPr>
            <a:spAutoFit/>
          </a:bodyPr>
          <a:lstStyle/>
          <a:p>
            <a:r>
              <a:rPr lang="zh-TW" altLang="en-US" sz="2800" b="1">
                <a:latin typeface="新細明體" charset="-120"/>
              </a:rPr>
              <a:t>外層為高級提花布</a:t>
            </a:r>
            <a:r>
              <a:rPr lang="en-US" altLang="zh-TW" sz="2800" b="1">
                <a:latin typeface="新細明體" charset="-120"/>
              </a:rPr>
              <a:t>(100</a:t>
            </a:r>
            <a:r>
              <a:rPr lang="zh-TW" altLang="en-US" sz="2800" b="1">
                <a:latin typeface="新細明體" charset="-120"/>
              </a:rPr>
              <a:t>％防螨</a:t>
            </a:r>
            <a:r>
              <a:rPr lang="en-US" altLang="zh-TW" sz="2800" b="1">
                <a:latin typeface="新細明體" charset="-120"/>
              </a:rPr>
              <a:t>),</a:t>
            </a:r>
            <a:r>
              <a:rPr lang="zh-TW" altLang="en-US" sz="2800" b="1">
                <a:latin typeface="新細明體" charset="-120"/>
              </a:rPr>
              <a:t>內層加入聚合棉、杜邦棉與白棉</a:t>
            </a:r>
            <a:r>
              <a:rPr lang="en-US" altLang="zh-TW" sz="2800" b="1">
                <a:latin typeface="新細明體" charset="-120"/>
              </a:rPr>
              <a:t>,</a:t>
            </a:r>
            <a:r>
              <a:rPr lang="zh-TW" altLang="en-US" sz="2800" b="1">
                <a:latin typeface="新細明體" charset="-120"/>
              </a:rPr>
              <a:t>增加床的抗壓與強度</a:t>
            </a:r>
            <a:r>
              <a:rPr lang="en-US" altLang="zh-TW" sz="2800" b="1">
                <a:latin typeface="新細明體" charset="-120"/>
              </a:rPr>
              <a:t>,</a:t>
            </a:r>
            <a:r>
              <a:rPr lang="zh-TW" altLang="en-US" sz="2800" b="1">
                <a:latin typeface="新細明體" charset="-120"/>
              </a:rPr>
              <a:t>內部彈簧採線徑</a:t>
            </a:r>
            <a:r>
              <a:rPr lang="en-US" altLang="zh-TW" sz="2800" b="1">
                <a:solidFill>
                  <a:srgbClr val="9933FF"/>
                </a:solidFill>
                <a:latin typeface="新細明體" charset="-120"/>
              </a:rPr>
              <a:t>3.9mm</a:t>
            </a:r>
            <a:r>
              <a:rPr lang="zh-TW" altLang="en-US" sz="2800" b="1">
                <a:solidFill>
                  <a:srgbClr val="9933FF"/>
                </a:solidFill>
                <a:latin typeface="新細明體" charset="-120"/>
              </a:rPr>
              <a:t>的中鋼彈簧</a:t>
            </a:r>
            <a:r>
              <a:rPr lang="zh-TW" altLang="en-US" sz="2800" b="1">
                <a:latin typeface="新細明體" charset="-120"/>
              </a:rPr>
              <a:t>並加入</a:t>
            </a:r>
            <a:r>
              <a:rPr lang="en-US" altLang="zh-TW" sz="2800" b="1">
                <a:solidFill>
                  <a:srgbClr val="9933FF"/>
                </a:solidFill>
                <a:latin typeface="新細明體" charset="-120"/>
              </a:rPr>
              <a:t>12</a:t>
            </a:r>
            <a:r>
              <a:rPr lang="zh-TW" altLang="en-US" sz="2800" b="1">
                <a:solidFill>
                  <a:srgbClr val="9933FF"/>
                </a:solidFill>
                <a:latin typeface="新細明體" charset="-120"/>
              </a:rPr>
              <a:t>支輔助彈簧</a:t>
            </a:r>
            <a:r>
              <a:rPr lang="zh-TW" altLang="en-US" sz="2800" b="1">
                <a:latin typeface="新細明體" charset="-120"/>
              </a:rPr>
              <a:t>增加床墊的強度與硬度</a:t>
            </a:r>
            <a:r>
              <a:rPr lang="en-US" altLang="zh-TW" sz="2800" b="1">
                <a:latin typeface="新細明體" charset="-120"/>
              </a:rPr>
              <a:t>.</a:t>
            </a:r>
            <a:r>
              <a:rPr lang="zh-TW" altLang="en-US" sz="2800" b="1">
                <a:latin typeface="新細明體" charset="-120"/>
              </a:rPr>
              <a:t>聚合泡棉與杜邦棉讓此床有硬中帶軟</a:t>
            </a:r>
            <a:r>
              <a:rPr lang="en-US" altLang="zh-TW" sz="2800" b="1">
                <a:latin typeface="新細明體" charset="-120"/>
              </a:rPr>
              <a:t>,</a:t>
            </a:r>
            <a:r>
              <a:rPr lang="zh-TW" altLang="en-US" sz="2800" b="1">
                <a:latin typeface="新細明體" charset="-120"/>
              </a:rPr>
              <a:t>加強使用者的舒適感</a:t>
            </a:r>
            <a:r>
              <a:rPr lang="en-US" altLang="zh-TW" sz="2800" b="1">
                <a:latin typeface="新細明體" charset="-120"/>
              </a:rPr>
              <a:t>.</a:t>
            </a:r>
            <a:r>
              <a:rPr lang="zh-TW" altLang="en-US" sz="2800" b="1">
                <a:solidFill>
                  <a:srgbClr val="9933FF"/>
                </a:solidFill>
                <a:latin typeface="新細明體" charset="-120"/>
              </a:rPr>
              <a:t>最適合一般年長者、骨骼發育中的男女或是脊椎受傷者</a:t>
            </a:r>
            <a:r>
              <a:rPr lang="en-US" altLang="zh-TW" sz="2800" b="1">
                <a:solidFill>
                  <a:srgbClr val="9933FF"/>
                </a:solidFill>
                <a:latin typeface="新細明體" charset="-120"/>
              </a:rPr>
              <a:t>.                       </a:t>
            </a:r>
            <a:r>
              <a:rPr lang="en-US" altLang="zh-TW" sz="1000" b="1">
                <a:latin typeface="新細明體" charset="-120"/>
              </a:rPr>
              <a:t>38A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88950" y="0"/>
            <a:ext cx="8915400" cy="981075"/>
          </a:xfrm>
        </p:spPr>
        <p:txBody>
          <a:bodyPr/>
          <a:lstStyle/>
          <a:p>
            <a:pPr eaLnBrk="1" hangingPunct="1"/>
            <a:r>
              <a:rPr lang="zh-TW" altLang="en-US" sz="6100" b="1" smtClean="0">
                <a:solidFill>
                  <a:srgbClr val="FF00FF"/>
                </a:solidFill>
              </a:rPr>
              <a:t>上  品 二 線  蓆</a:t>
            </a:r>
            <a:r>
              <a:rPr lang="zh-TW" altLang="en-US" sz="4000" smtClean="0"/>
              <a:t> </a:t>
            </a:r>
          </a:p>
        </p:txBody>
      </p:sp>
      <p:sp>
        <p:nvSpPr>
          <p:cNvPr id="26627" name="Text Box 8"/>
          <p:cNvSpPr txBox="1">
            <a:spLocks noChangeArrowheads="1"/>
          </p:cNvSpPr>
          <p:nvPr/>
        </p:nvSpPr>
        <p:spPr bwMode="auto">
          <a:xfrm>
            <a:off x="488950" y="4365625"/>
            <a:ext cx="9217025" cy="2324100"/>
          </a:xfrm>
          <a:prstGeom prst="rect">
            <a:avLst/>
          </a:prstGeom>
          <a:noFill/>
          <a:ln w="9525">
            <a:noFill/>
            <a:miter lim="800000"/>
            <a:headEnd/>
            <a:tailEnd/>
          </a:ln>
        </p:spPr>
        <p:txBody>
          <a:bodyPr>
            <a:spAutoFit/>
          </a:bodyPr>
          <a:lstStyle/>
          <a:p>
            <a:pPr>
              <a:spcBef>
                <a:spcPct val="50000"/>
              </a:spcBef>
            </a:pPr>
            <a:r>
              <a:rPr lang="zh-TW" altLang="en-US" sz="2900" b="1"/>
              <a:t>採用</a:t>
            </a:r>
            <a:r>
              <a:rPr lang="en-US" altLang="zh-TW" sz="2900" b="1">
                <a:solidFill>
                  <a:srgbClr val="9933FF"/>
                </a:solidFill>
              </a:rPr>
              <a:t>B</a:t>
            </a:r>
            <a:r>
              <a:rPr lang="zh-TW" altLang="en-US" sz="2900" b="1">
                <a:solidFill>
                  <a:srgbClr val="9933FF"/>
                </a:solidFill>
              </a:rPr>
              <a:t>級的舒柔布面</a:t>
            </a:r>
            <a:r>
              <a:rPr lang="en-US" altLang="zh-TW" sz="2900" b="1"/>
              <a:t>,</a:t>
            </a:r>
            <a:r>
              <a:rPr lang="zh-TW" altLang="en-US" sz="2900" b="1"/>
              <a:t>內層加入</a:t>
            </a:r>
            <a:r>
              <a:rPr lang="zh-TW" altLang="en-US" sz="2900" b="1">
                <a:solidFill>
                  <a:srgbClr val="9933FF"/>
                </a:solidFill>
              </a:rPr>
              <a:t>聚合泡棉</a:t>
            </a:r>
            <a:r>
              <a:rPr lang="zh-TW" altLang="en-US" sz="2900" b="1"/>
              <a:t>、</a:t>
            </a:r>
            <a:r>
              <a:rPr lang="zh-TW" altLang="en-US" sz="2900" b="1">
                <a:solidFill>
                  <a:srgbClr val="9933FF"/>
                </a:solidFill>
              </a:rPr>
              <a:t>白棉</a:t>
            </a:r>
            <a:r>
              <a:rPr lang="zh-TW" altLang="en-US" sz="2900" b="1"/>
              <a:t>及</a:t>
            </a:r>
            <a:r>
              <a:rPr lang="zh-TW" altLang="en-US" sz="2900" b="1">
                <a:solidFill>
                  <a:srgbClr val="9933FF"/>
                </a:solidFill>
              </a:rPr>
              <a:t>杜邦棉</a:t>
            </a:r>
            <a:r>
              <a:rPr lang="en-US" altLang="zh-TW" sz="2900" b="1"/>
              <a:t>,</a:t>
            </a:r>
            <a:r>
              <a:rPr lang="zh-TW" altLang="en-US" sz="2900" b="1"/>
              <a:t>提升床的抗壓與強度跟散熱</a:t>
            </a:r>
            <a:r>
              <a:rPr lang="en-US" altLang="zh-TW" sz="2900" b="1"/>
              <a:t>, </a:t>
            </a:r>
            <a:r>
              <a:rPr lang="zh-TW" altLang="en-US" sz="2900" b="1"/>
              <a:t>彈簧採用</a:t>
            </a:r>
            <a:r>
              <a:rPr lang="en-US" altLang="zh-TW" sz="2900" b="1">
                <a:solidFill>
                  <a:srgbClr val="9933FF"/>
                </a:solidFill>
              </a:rPr>
              <a:t>2.5mm</a:t>
            </a:r>
            <a:r>
              <a:rPr lang="zh-TW" altLang="en-US" sz="2900" b="1">
                <a:solidFill>
                  <a:srgbClr val="9933FF"/>
                </a:solidFill>
              </a:rPr>
              <a:t>的超硬彈簧</a:t>
            </a:r>
            <a:r>
              <a:rPr lang="en-US" altLang="zh-TW" sz="2900" b="1"/>
              <a:t>,</a:t>
            </a:r>
            <a:r>
              <a:rPr lang="zh-TW" altLang="en-US" sz="2900" b="1"/>
              <a:t>床沿四周以</a:t>
            </a:r>
            <a:r>
              <a:rPr lang="en-US" altLang="zh-TW" sz="2900" b="1"/>
              <a:t>3.9mm</a:t>
            </a:r>
            <a:r>
              <a:rPr lang="zh-TW" altLang="en-US" sz="2900" b="1"/>
              <a:t>鋼材固定</a:t>
            </a:r>
            <a:r>
              <a:rPr lang="en-US" altLang="zh-TW" sz="2900" b="1"/>
              <a:t>,</a:t>
            </a:r>
            <a:r>
              <a:rPr lang="zh-TW" altLang="en-US" sz="2900" b="1"/>
              <a:t>適合一般年長者</a:t>
            </a:r>
            <a:r>
              <a:rPr lang="en-US" altLang="zh-TW" sz="2900" b="1"/>
              <a:t>,</a:t>
            </a:r>
            <a:r>
              <a:rPr lang="zh-TW" altLang="en-US" sz="2900" b="1"/>
              <a:t>為了應應台灣悶濕的島國氣候</a:t>
            </a:r>
            <a:r>
              <a:rPr lang="en-US" altLang="zh-TW" sz="2900" b="1"/>
              <a:t>,</a:t>
            </a:r>
            <a:r>
              <a:rPr lang="zh-TW" altLang="en-US" sz="2900" b="1"/>
              <a:t>此床另一面特別使用</a:t>
            </a:r>
            <a:r>
              <a:rPr lang="zh-TW" altLang="en-US" sz="2900" b="1">
                <a:solidFill>
                  <a:srgbClr val="9933FF"/>
                </a:solidFill>
              </a:rPr>
              <a:t>蓆面製成</a:t>
            </a:r>
            <a:r>
              <a:rPr lang="en-US" altLang="zh-TW" sz="2900" b="1"/>
              <a:t>,</a:t>
            </a:r>
            <a:r>
              <a:rPr lang="zh-TW" altLang="en-US" sz="2900" b="1"/>
              <a:t>保證涼爽</a:t>
            </a:r>
            <a:r>
              <a:rPr lang="en-US" altLang="zh-TW" sz="2900" b="1"/>
              <a:t>,</a:t>
            </a:r>
            <a:r>
              <a:rPr lang="zh-TW" altLang="en-US" sz="2900" b="1">
                <a:solidFill>
                  <a:srgbClr val="9933FF"/>
                </a:solidFill>
              </a:rPr>
              <a:t>銷售對象以中老年人為最佳的銷售對象 </a:t>
            </a:r>
            <a:r>
              <a:rPr lang="en-US" altLang="zh-TW" sz="2900" b="1">
                <a:solidFill>
                  <a:srgbClr val="9933FF"/>
                </a:solidFill>
              </a:rPr>
              <a:t>.  </a:t>
            </a:r>
            <a:r>
              <a:rPr lang="en-US" altLang="zh-TW" sz="900" b="1"/>
              <a:t>27A</a:t>
            </a:r>
          </a:p>
        </p:txBody>
      </p:sp>
      <p:pic>
        <p:nvPicPr>
          <p:cNvPr id="26628" name="Picture 6" descr="C:\Documents and Settings\user\桌面\太子床墊\圖片2\IMG_3629.JPG"/>
          <p:cNvPicPr>
            <a:picLocks noChangeAspect="1" noChangeArrowheads="1"/>
          </p:cNvPicPr>
          <p:nvPr/>
        </p:nvPicPr>
        <p:blipFill>
          <a:blip r:embed="rId2" cstate="email"/>
          <a:srcRect/>
          <a:stretch>
            <a:fillRect/>
          </a:stretch>
        </p:blipFill>
        <p:spPr bwMode="auto">
          <a:xfrm>
            <a:off x="5167313" y="1143000"/>
            <a:ext cx="3857625" cy="3243263"/>
          </a:xfrm>
          <a:prstGeom prst="rect">
            <a:avLst/>
          </a:prstGeom>
          <a:noFill/>
          <a:ln w="9525">
            <a:noFill/>
            <a:miter lim="800000"/>
            <a:headEnd/>
            <a:tailEnd/>
          </a:ln>
        </p:spPr>
      </p:pic>
      <p:pic>
        <p:nvPicPr>
          <p:cNvPr id="26629" name="Picture 7" descr="C:\Documents and Settings\user\桌面\太子床墊\圖片2\IMG_3630.JPG"/>
          <p:cNvPicPr>
            <a:picLocks noChangeAspect="1" noChangeArrowheads="1"/>
          </p:cNvPicPr>
          <p:nvPr/>
        </p:nvPicPr>
        <p:blipFill>
          <a:blip r:embed="rId3" cstate="email"/>
          <a:srcRect/>
          <a:stretch>
            <a:fillRect/>
          </a:stretch>
        </p:blipFill>
        <p:spPr bwMode="auto">
          <a:xfrm>
            <a:off x="1095375" y="1143000"/>
            <a:ext cx="3857625"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560388" y="0"/>
            <a:ext cx="8915400" cy="1143000"/>
          </a:xfrm>
        </p:spPr>
        <p:txBody>
          <a:bodyPr/>
          <a:lstStyle/>
          <a:p>
            <a:pPr eaLnBrk="1" hangingPunct="1"/>
            <a:r>
              <a:rPr lang="zh-TW" altLang="en-US" sz="6700" b="1" smtClean="0">
                <a:solidFill>
                  <a:srgbClr val="FF00FF"/>
                </a:solidFill>
              </a:rPr>
              <a:t>特製硬式二線  </a:t>
            </a:r>
            <a:r>
              <a:rPr lang="en-US" altLang="zh-TW" sz="6700" b="1" smtClean="0">
                <a:solidFill>
                  <a:srgbClr val="FF00FF"/>
                </a:solidFill>
              </a:rPr>
              <a:t>(</a:t>
            </a:r>
            <a:r>
              <a:rPr lang="zh-TW" altLang="en-US" sz="6700" b="1" smtClean="0">
                <a:solidFill>
                  <a:srgbClr val="FF00FF"/>
                </a:solidFill>
              </a:rPr>
              <a:t>耐久久</a:t>
            </a:r>
            <a:r>
              <a:rPr lang="en-US" altLang="zh-TW" sz="6700" b="1" smtClean="0">
                <a:solidFill>
                  <a:srgbClr val="FF00FF"/>
                </a:solidFill>
              </a:rPr>
              <a:t>)</a:t>
            </a:r>
            <a:r>
              <a:rPr lang="en-US" altLang="zh-TW" smtClean="0"/>
              <a:t> </a:t>
            </a:r>
          </a:p>
        </p:txBody>
      </p:sp>
      <p:pic>
        <p:nvPicPr>
          <p:cNvPr id="27651" name="Picture 5" descr="IMG_0299"/>
          <p:cNvPicPr>
            <a:picLocks noChangeAspect="1" noChangeArrowheads="1"/>
          </p:cNvPicPr>
          <p:nvPr/>
        </p:nvPicPr>
        <p:blipFill>
          <a:blip r:embed="rId2" cstate="email"/>
          <a:srcRect/>
          <a:stretch>
            <a:fillRect/>
          </a:stretch>
        </p:blipFill>
        <p:spPr bwMode="auto">
          <a:xfrm>
            <a:off x="344488" y="1125538"/>
            <a:ext cx="4464050" cy="3024187"/>
          </a:xfrm>
          <a:prstGeom prst="rect">
            <a:avLst/>
          </a:prstGeom>
          <a:noFill/>
          <a:ln w="9525">
            <a:noFill/>
            <a:miter lim="800000"/>
            <a:headEnd/>
            <a:tailEnd/>
          </a:ln>
        </p:spPr>
      </p:pic>
      <p:pic>
        <p:nvPicPr>
          <p:cNvPr id="27652" name="Picture 6" descr="IMG_0300"/>
          <p:cNvPicPr>
            <a:picLocks noChangeAspect="1" noChangeArrowheads="1"/>
          </p:cNvPicPr>
          <p:nvPr/>
        </p:nvPicPr>
        <p:blipFill>
          <a:blip r:embed="rId3" cstate="email"/>
          <a:srcRect/>
          <a:stretch>
            <a:fillRect/>
          </a:stretch>
        </p:blipFill>
        <p:spPr bwMode="auto">
          <a:xfrm>
            <a:off x="4953000" y="1125538"/>
            <a:ext cx="4608513" cy="3024187"/>
          </a:xfrm>
          <a:prstGeom prst="rect">
            <a:avLst/>
          </a:prstGeom>
          <a:noFill/>
          <a:ln w="9525">
            <a:noFill/>
            <a:miter lim="800000"/>
            <a:headEnd/>
            <a:tailEnd/>
          </a:ln>
        </p:spPr>
      </p:pic>
      <p:sp>
        <p:nvSpPr>
          <p:cNvPr id="27653" name="Text Box 7"/>
          <p:cNvSpPr txBox="1">
            <a:spLocks noChangeArrowheads="1"/>
          </p:cNvSpPr>
          <p:nvPr/>
        </p:nvSpPr>
        <p:spPr bwMode="auto">
          <a:xfrm>
            <a:off x="273050" y="4149725"/>
            <a:ext cx="9432925" cy="2528888"/>
          </a:xfrm>
          <a:prstGeom prst="rect">
            <a:avLst/>
          </a:prstGeom>
          <a:noFill/>
          <a:ln w="9525">
            <a:noFill/>
            <a:miter lim="800000"/>
            <a:headEnd/>
            <a:tailEnd/>
          </a:ln>
        </p:spPr>
        <p:txBody>
          <a:bodyPr>
            <a:spAutoFit/>
          </a:bodyPr>
          <a:lstStyle/>
          <a:p>
            <a:r>
              <a:rPr lang="zh-TW" altLang="en-US" sz="3200" b="1"/>
              <a:t>採用高級</a:t>
            </a:r>
            <a:r>
              <a:rPr lang="zh-TW" altLang="en-US" sz="3200" b="1">
                <a:solidFill>
                  <a:srgbClr val="9933FF"/>
                </a:solidFill>
              </a:rPr>
              <a:t>純棉布面</a:t>
            </a:r>
            <a:r>
              <a:rPr lang="en-US" altLang="zh-TW" sz="3200" b="1"/>
              <a:t>,</a:t>
            </a:r>
            <a:r>
              <a:rPr lang="zh-TW" altLang="en-US" sz="3200" b="1"/>
              <a:t>內層添加</a:t>
            </a:r>
            <a:r>
              <a:rPr lang="en-US" altLang="zh-TW" sz="3200" b="1">
                <a:solidFill>
                  <a:srgbClr val="9933FF"/>
                </a:solidFill>
              </a:rPr>
              <a:t>30</a:t>
            </a:r>
            <a:r>
              <a:rPr lang="zh-TW" altLang="zh-TW" sz="3200" b="1">
                <a:solidFill>
                  <a:srgbClr val="9933FF"/>
                </a:solidFill>
              </a:rPr>
              <a:t>％的高密度泡</a:t>
            </a:r>
            <a:r>
              <a:rPr lang="zh-TW" altLang="en-US" sz="3200" b="1">
                <a:solidFill>
                  <a:srgbClr val="9933FF"/>
                </a:solidFill>
              </a:rPr>
              <a:t>棉</a:t>
            </a:r>
            <a:r>
              <a:rPr lang="zh-TW" altLang="en-US" sz="3200" b="1"/>
              <a:t>與杜邦棉</a:t>
            </a:r>
            <a:r>
              <a:rPr lang="en-US" altLang="zh-TW" sz="3200" b="1"/>
              <a:t>,</a:t>
            </a:r>
            <a:r>
              <a:rPr lang="zh-TW" altLang="en-US" sz="3200" b="1"/>
              <a:t>增加床的抗壓與強度</a:t>
            </a:r>
            <a:r>
              <a:rPr lang="en-US" altLang="zh-TW" sz="3200" b="1"/>
              <a:t>,</a:t>
            </a:r>
            <a:r>
              <a:rPr lang="zh-TW" altLang="en-US" sz="3200" b="1"/>
              <a:t>彈簧採用</a:t>
            </a:r>
            <a:r>
              <a:rPr lang="en-US" altLang="zh-TW" sz="3200" b="1"/>
              <a:t>2.5mm</a:t>
            </a:r>
            <a:r>
              <a:rPr lang="zh-TW" altLang="en-US" sz="3200" b="1"/>
              <a:t>的超硬彈簧</a:t>
            </a:r>
            <a:r>
              <a:rPr lang="en-US" altLang="zh-TW" sz="3200" b="1"/>
              <a:t>,</a:t>
            </a:r>
            <a:r>
              <a:rPr lang="zh-TW" altLang="en-US" sz="3200" b="1">
                <a:solidFill>
                  <a:srgbClr val="9933FF"/>
                </a:solidFill>
              </a:rPr>
              <a:t>最適合一般年長者、骨骼發育中的男女</a:t>
            </a:r>
            <a:r>
              <a:rPr lang="en-US" altLang="zh-TW" sz="3200" b="1">
                <a:solidFill>
                  <a:srgbClr val="9933FF"/>
                </a:solidFill>
              </a:rPr>
              <a:t>.</a:t>
            </a:r>
          </a:p>
          <a:p>
            <a:r>
              <a:rPr lang="en-US" altLang="zh-TW" sz="3200" b="1"/>
              <a:t>※</a:t>
            </a:r>
            <a:r>
              <a:rPr lang="zh-TW" altLang="en-US" sz="3200" b="1"/>
              <a:t>此床墊另一表布採用</a:t>
            </a:r>
            <a:r>
              <a:rPr lang="zh-TW" altLang="en-US" sz="3200" b="1">
                <a:solidFill>
                  <a:srgbClr val="9933FF"/>
                </a:solidFill>
              </a:rPr>
              <a:t>純麻紗表布</a:t>
            </a:r>
            <a:r>
              <a:rPr lang="zh-TW" altLang="en-US" sz="3200" b="1"/>
              <a:t> </a:t>
            </a:r>
          </a:p>
          <a:p>
            <a:r>
              <a:rPr lang="en-US" altLang="zh-TW" sz="3200" b="1"/>
              <a:t>※</a:t>
            </a:r>
            <a:r>
              <a:rPr lang="zh-TW" altLang="en-US" sz="3200" b="1"/>
              <a:t>此床</a:t>
            </a:r>
            <a:r>
              <a:rPr lang="zh-TW" altLang="en-US" sz="3200" b="1">
                <a:solidFill>
                  <a:srgbClr val="9933FF"/>
                </a:solidFill>
              </a:rPr>
              <a:t>雙面軟硬度不同</a:t>
            </a:r>
            <a:r>
              <a:rPr lang="en-US" altLang="zh-TW" sz="3200" b="1"/>
              <a:t>,</a:t>
            </a:r>
            <a:r>
              <a:rPr lang="zh-TW" altLang="en-US" sz="3200" b="1"/>
              <a:t>可隨使用者變化</a:t>
            </a:r>
            <a:r>
              <a:rPr lang="en-US" altLang="zh-TW" sz="1000" b="1"/>
              <a:t>.                                                        37A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88950" y="188913"/>
            <a:ext cx="8915400" cy="1143000"/>
          </a:xfrm>
        </p:spPr>
        <p:txBody>
          <a:bodyPr/>
          <a:lstStyle/>
          <a:p>
            <a:pPr eaLnBrk="1" hangingPunct="1"/>
            <a:r>
              <a:rPr lang="zh-TW" altLang="en-US" sz="6700" b="1" smtClean="0">
                <a:solidFill>
                  <a:srgbClr val="FF00FF"/>
                </a:solidFill>
              </a:rPr>
              <a:t>高彈力</a:t>
            </a:r>
            <a:r>
              <a:rPr lang="en-US" altLang="zh-TW" sz="6700" b="1" smtClean="0">
                <a:solidFill>
                  <a:srgbClr val="FF00FF"/>
                </a:solidFill>
              </a:rPr>
              <a:t>Q</a:t>
            </a:r>
            <a:r>
              <a:rPr lang="zh-TW" altLang="en-US" sz="6700" b="1" smtClean="0">
                <a:solidFill>
                  <a:srgbClr val="FF00FF"/>
                </a:solidFill>
              </a:rPr>
              <a:t>床</a:t>
            </a:r>
            <a:r>
              <a:rPr lang="zh-TW" altLang="en-US" smtClean="0"/>
              <a:t> </a:t>
            </a:r>
          </a:p>
        </p:txBody>
      </p:sp>
      <p:pic>
        <p:nvPicPr>
          <p:cNvPr id="28675" name="Picture 5" descr="IMG_0235"/>
          <p:cNvPicPr>
            <a:picLocks noChangeAspect="1" noChangeArrowheads="1"/>
          </p:cNvPicPr>
          <p:nvPr/>
        </p:nvPicPr>
        <p:blipFill>
          <a:blip r:embed="rId2" cstate="email"/>
          <a:srcRect/>
          <a:stretch>
            <a:fillRect/>
          </a:stretch>
        </p:blipFill>
        <p:spPr bwMode="auto">
          <a:xfrm>
            <a:off x="344488" y="1268413"/>
            <a:ext cx="4752975" cy="5113337"/>
          </a:xfrm>
          <a:prstGeom prst="rect">
            <a:avLst/>
          </a:prstGeom>
          <a:noFill/>
          <a:ln w="9525">
            <a:noFill/>
            <a:miter lim="800000"/>
            <a:headEnd/>
            <a:tailEnd/>
          </a:ln>
        </p:spPr>
      </p:pic>
      <p:sp>
        <p:nvSpPr>
          <p:cNvPr id="27652" name="Text Box 6"/>
          <p:cNvSpPr txBox="1">
            <a:spLocks noChangeArrowheads="1"/>
          </p:cNvSpPr>
          <p:nvPr/>
        </p:nvSpPr>
        <p:spPr bwMode="auto">
          <a:xfrm>
            <a:off x="5167313" y="1268413"/>
            <a:ext cx="4738687" cy="5494337"/>
          </a:xfrm>
          <a:prstGeom prst="rect">
            <a:avLst/>
          </a:prstGeom>
          <a:noFill/>
          <a:ln w="9525">
            <a:noFill/>
            <a:miter lim="800000"/>
            <a:headEnd/>
            <a:tailEnd/>
          </a:ln>
        </p:spPr>
        <p:txBody>
          <a:bodyPr>
            <a:spAutoFit/>
          </a:bodyPr>
          <a:lstStyle/>
          <a:p>
            <a:pPr>
              <a:defRPr/>
            </a:pPr>
            <a:r>
              <a:rPr lang="zh-TW" altLang="en-US" sz="3200" b="1" dirty="0">
                <a:ea typeface="新細明體" pitchFamily="18" charset="-120"/>
              </a:rPr>
              <a:t>採用</a:t>
            </a:r>
            <a:r>
              <a:rPr lang="zh-TW" altLang="en-US" sz="3200" b="1" dirty="0">
                <a:solidFill>
                  <a:srgbClr val="9933FF"/>
                </a:solidFill>
                <a:ea typeface="新細明體" pitchFamily="18" charset="-120"/>
              </a:rPr>
              <a:t>美國</a:t>
            </a:r>
            <a:r>
              <a:rPr lang="en-US" altLang="zh-TW" sz="3200" b="1" dirty="0">
                <a:solidFill>
                  <a:srgbClr val="9933FF"/>
                </a:solidFill>
                <a:ea typeface="新細明體" pitchFamily="18" charset="-120"/>
              </a:rPr>
              <a:t>Q</a:t>
            </a:r>
            <a:r>
              <a:rPr lang="zh-TW" altLang="en-US" sz="3200" b="1" dirty="0">
                <a:solidFill>
                  <a:srgbClr val="9933FF"/>
                </a:solidFill>
                <a:ea typeface="新細明體" pitchFamily="18" charset="-120"/>
              </a:rPr>
              <a:t>床彈簧</a:t>
            </a:r>
            <a:r>
              <a:rPr lang="en-US" altLang="zh-TW" sz="3200" b="1" dirty="0">
                <a:ea typeface="新細明體" pitchFamily="18" charset="-120"/>
              </a:rPr>
              <a:t>,</a:t>
            </a:r>
            <a:r>
              <a:rPr lang="zh-TW" altLang="en-US" sz="3200" b="1" dirty="0">
                <a:ea typeface="新細明體" pitchFamily="18" charset="-120"/>
              </a:rPr>
              <a:t>此彈簧大於一般彈簧口徑約</a:t>
            </a:r>
            <a:r>
              <a:rPr lang="en-US" altLang="zh-TW" sz="3200" b="1" dirty="0">
                <a:ea typeface="新細明體" pitchFamily="18" charset="-120"/>
              </a:rPr>
              <a:t>1.5</a:t>
            </a:r>
            <a:r>
              <a:rPr lang="zh-TW" altLang="en-US" sz="3200" b="1" dirty="0">
                <a:ea typeface="新細明體" pitchFamily="18" charset="-120"/>
              </a:rPr>
              <a:t>倍</a:t>
            </a:r>
            <a:r>
              <a:rPr lang="en-US" altLang="zh-TW" sz="3200" b="1" dirty="0">
                <a:ea typeface="新細明體" pitchFamily="18" charset="-120"/>
              </a:rPr>
              <a:t>,</a:t>
            </a:r>
            <a:r>
              <a:rPr lang="zh-TW" altLang="en-US" sz="3200" b="1" dirty="0">
                <a:ea typeface="新細明體" pitchFamily="18" charset="-120"/>
              </a:rPr>
              <a:t>邊框用</a:t>
            </a:r>
            <a:r>
              <a:rPr lang="en-US" altLang="zh-TW" sz="3200" b="1" dirty="0">
                <a:ea typeface="新細明體" pitchFamily="18" charset="-120"/>
              </a:rPr>
              <a:t>3.9mm</a:t>
            </a:r>
            <a:r>
              <a:rPr lang="zh-TW" altLang="en-US" sz="3200" b="1" dirty="0">
                <a:ea typeface="新細明體" pitchFamily="18" charset="-120"/>
              </a:rPr>
              <a:t>的高猛碳鋼線固定</a:t>
            </a:r>
            <a:r>
              <a:rPr lang="en-US" altLang="zh-TW" sz="3200" b="1" dirty="0">
                <a:ea typeface="新細明體" pitchFamily="18" charset="-120"/>
              </a:rPr>
              <a:t>,</a:t>
            </a:r>
            <a:r>
              <a:rPr lang="zh-TW" altLang="en-US" sz="3200" b="1" dirty="0">
                <a:solidFill>
                  <a:srgbClr val="9933FF"/>
                </a:solidFill>
                <a:ea typeface="新細明體" pitchFamily="18" charset="-120"/>
              </a:rPr>
              <a:t>此床彈簧通過瞬間重力壓縮測試認證</a:t>
            </a:r>
            <a:r>
              <a:rPr lang="en-US" altLang="zh-TW" sz="3200" b="1" dirty="0">
                <a:solidFill>
                  <a:srgbClr val="9933FF"/>
                </a:solidFill>
                <a:ea typeface="新細明體" pitchFamily="18" charset="-120"/>
              </a:rPr>
              <a:t>.</a:t>
            </a:r>
          </a:p>
          <a:p>
            <a:pPr>
              <a:defRPr/>
            </a:pPr>
            <a:endParaRPr lang="en-US" altLang="zh-TW" sz="3200" b="1" dirty="0">
              <a:ea typeface="新細明體" pitchFamily="18" charset="-120"/>
            </a:endParaRPr>
          </a:p>
          <a:p>
            <a:pPr>
              <a:defRPr/>
            </a:pPr>
            <a:r>
              <a:rPr lang="zh-TW" altLang="en-US" sz="3200" b="1" dirty="0">
                <a:ea typeface="新細明體" pitchFamily="18" charset="-120"/>
              </a:rPr>
              <a:t>＊表布</a:t>
            </a:r>
            <a:r>
              <a:rPr lang="en-US" altLang="zh-TW" sz="3200" b="1" dirty="0">
                <a:ea typeface="新細明體" pitchFamily="18" charset="-120"/>
              </a:rPr>
              <a:t>:</a:t>
            </a:r>
            <a:r>
              <a:rPr lang="zh-TW" altLang="en-US" sz="3200" b="1" dirty="0">
                <a:ea typeface="新細明體" pitchFamily="18" charset="-120"/>
              </a:rPr>
              <a:t>採用</a:t>
            </a:r>
            <a:r>
              <a:rPr lang="zh-TW" altLang="en-US" sz="3200" b="1" dirty="0">
                <a:solidFill>
                  <a:srgbClr val="9933FF"/>
                </a:solidFill>
                <a:ea typeface="新細明體" pitchFamily="18" charset="-120"/>
              </a:rPr>
              <a:t>棉質提花布</a:t>
            </a:r>
            <a:r>
              <a:rPr lang="zh-TW" altLang="en-US" sz="3200" b="1" dirty="0">
                <a:ea typeface="新細明體" pitchFamily="18" charset="-120"/>
              </a:rPr>
              <a:t>並加入</a:t>
            </a:r>
            <a:r>
              <a:rPr lang="en-US" altLang="zh-TW" sz="3200" b="1" dirty="0">
                <a:ea typeface="新細明體" pitchFamily="18" charset="-120"/>
              </a:rPr>
              <a:t>5cm</a:t>
            </a:r>
            <a:r>
              <a:rPr lang="zh-TW" altLang="en-US" sz="3200" b="1" dirty="0">
                <a:ea typeface="新細明體" pitchFamily="18" charset="-120"/>
              </a:rPr>
              <a:t>的</a:t>
            </a:r>
            <a:r>
              <a:rPr lang="zh-TW" altLang="en-US" sz="3200" b="1" dirty="0">
                <a:solidFill>
                  <a:srgbClr val="9933FF"/>
                </a:solidFill>
                <a:ea typeface="新細明體" pitchFamily="18" charset="-120"/>
              </a:rPr>
              <a:t>立體車花</a:t>
            </a:r>
            <a:r>
              <a:rPr lang="zh-TW" altLang="en-US" sz="3200" b="1" dirty="0">
                <a:ea typeface="新細明體" pitchFamily="18" charset="-120"/>
              </a:rPr>
              <a:t>增加此床的</a:t>
            </a:r>
            <a:r>
              <a:rPr lang="en-US" altLang="zh-TW" sz="3200" b="1" dirty="0">
                <a:ea typeface="新細明體" pitchFamily="18" charset="-120"/>
              </a:rPr>
              <a:t>Q</a:t>
            </a:r>
            <a:r>
              <a:rPr lang="zh-TW" altLang="en-US" sz="3200" b="1" dirty="0">
                <a:ea typeface="新細明體" pitchFamily="18" charset="-120"/>
              </a:rPr>
              <a:t>軟度</a:t>
            </a:r>
            <a:r>
              <a:rPr lang="en-US" altLang="zh-TW" sz="3200" b="1" dirty="0">
                <a:ea typeface="新細明體" pitchFamily="18" charset="-120"/>
              </a:rPr>
              <a:t>. </a:t>
            </a:r>
          </a:p>
          <a:p>
            <a:pPr>
              <a:defRPr/>
            </a:pPr>
            <a:r>
              <a:rPr lang="zh-TW" altLang="zh-TW" sz="3200" b="1" dirty="0">
                <a:solidFill>
                  <a:srgbClr val="9933FF"/>
                </a:solidFill>
                <a:ea typeface="新細明體" pitchFamily="18" charset="-120"/>
              </a:rPr>
              <a:t>※</a:t>
            </a:r>
            <a:r>
              <a:rPr lang="zh-TW" altLang="en-US" sz="3100" b="1" dirty="0">
                <a:solidFill>
                  <a:srgbClr val="9933FF"/>
                </a:solidFill>
                <a:ea typeface="新細明體" pitchFamily="18" charset="-120"/>
              </a:rPr>
              <a:t>本公司銷售榜與飯店專用床銷售榜</a:t>
            </a:r>
            <a:r>
              <a:rPr lang="zh-TW" altLang="en-US" sz="3100" b="1" dirty="0">
                <a:solidFill>
                  <a:srgbClr val="FD330B"/>
                </a:solidFill>
                <a:ea typeface="新細明體" pitchFamily="18" charset="-120"/>
              </a:rPr>
              <a:t>第一名</a:t>
            </a:r>
            <a:r>
              <a:rPr lang="zh-TW" altLang="en-US" sz="3100" b="1" dirty="0">
                <a:solidFill>
                  <a:srgbClr val="9933FF"/>
                </a:solidFill>
                <a:ea typeface="新細明體" pitchFamily="18" charset="-120"/>
              </a:rPr>
              <a:t>          </a:t>
            </a:r>
            <a:r>
              <a:rPr lang="en-US" altLang="zh-TW" sz="1000" dirty="0">
                <a:solidFill>
                  <a:schemeClr val="accent4"/>
                </a:solidFill>
                <a:ea typeface="新細明體" pitchFamily="18" charset="-120"/>
              </a:rPr>
              <a:t>37A</a:t>
            </a:r>
            <a:r>
              <a:rPr lang="zh-TW" altLang="en-US" sz="3100" b="1" dirty="0">
                <a:solidFill>
                  <a:srgbClr val="9933FF"/>
                </a:solidFill>
                <a:ea typeface="新細明體" pitchFamily="18" charset="-120"/>
              </a:rPr>
              <a:t>                                     </a:t>
            </a:r>
            <a:endParaRPr lang="en-US" altLang="zh-TW" sz="1000" b="1" dirty="0">
              <a:ea typeface="新細明體" pitchFamily="18"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3371</TotalTime>
  <Words>4572</Words>
  <Application>Microsoft Office PowerPoint</Application>
  <PresentationFormat>A4 紙張 (210x297 公釐)</PresentationFormat>
  <Paragraphs>198</Paragraphs>
  <Slides>46</Slides>
  <Notes>0</Notes>
  <HiddenSlides>0</HiddenSlides>
  <MMClips>0</MMClips>
  <ScaleCrop>false</ScaleCrop>
  <HeadingPairs>
    <vt:vector size="4" baseType="variant">
      <vt:variant>
        <vt:lpstr>佈景主題</vt:lpstr>
      </vt:variant>
      <vt:variant>
        <vt:i4>1</vt:i4>
      </vt:variant>
      <vt:variant>
        <vt:lpstr>投影片標題</vt:lpstr>
      </vt:variant>
      <vt:variant>
        <vt:i4>46</vt:i4>
      </vt:variant>
    </vt:vector>
  </HeadingPairs>
  <TitlesOfParts>
    <vt:vector size="47" baseType="lpstr">
      <vt:lpstr>預設簡報設計</vt:lpstr>
      <vt:lpstr>＊本公司各品牌介紹＊ </vt:lpstr>
      <vt:lpstr>           ＊本公司各類床墊介紹＊ </vt:lpstr>
      <vt:lpstr>A級獨立二線</vt:lpstr>
      <vt:lpstr>      2.3與2.5全包蓆</vt:lpstr>
      <vt:lpstr>小Q床</vt:lpstr>
      <vt:lpstr>超 硬 二 線 蓆 </vt:lpstr>
      <vt:lpstr>上  品 二 線  蓆 </vt:lpstr>
      <vt:lpstr>特製硬式二線  (耐久久) </vt:lpstr>
      <vt:lpstr>高彈力Q床 </vt:lpstr>
      <vt:lpstr>上等 網眼硬式護背</vt:lpstr>
      <vt:lpstr>舒眠獨立三層</vt:lpstr>
      <vt:lpstr>德國AGRO  QB二線 </vt:lpstr>
      <vt:lpstr>精緻硬式獨立三層</vt:lpstr>
      <vt:lpstr>獨立正三層網眼</vt:lpstr>
      <vt:lpstr>高感應獨立筒床墊 </vt:lpstr>
      <vt:lpstr>投影片 16</vt:lpstr>
      <vt:lpstr>獨 立 三 層 耐 力 床 </vt:lpstr>
      <vt:lpstr>獨 立 三 層 加 高 </vt:lpstr>
      <vt:lpstr>投影片 19</vt:lpstr>
      <vt:lpstr>超 彈 力 三 層 加 高 </vt:lpstr>
      <vt:lpstr>竹碳掀角 記憶床</vt:lpstr>
      <vt:lpstr>硬式獨立二線</vt:lpstr>
      <vt:lpstr>軟式乳膠三線軟床</vt:lpstr>
      <vt:lpstr>魔力網眼耐力床</vt:lpstr>
      <vt:lpstr>獨立三層乳膠耐力床</vt:lpstr>
      <vt:lpstr>尤加利  五段式獨立筒</vt:lpstr>
      <vt:lpstr>美姿 三線乳膠記憶床</vt:lpstr>
      <vt:lpstr>珍愛乳膠獨立三線</vt:lpstr>
      <vt:lpstr>薰衣草 硬式獨立三層 </vt:lpstr>
      <vt:lpstr>薇卡特製獨立四層</vt:lpstr>
      <vt:lpstr>海洋硬式獨立筒</vt:lpstr>
      <vt:lpstr>世 紀 獨 立 加 高 名 床 </vt:lpstr>
      <vt:lpstr>綠  森  林</vt:lpstr>
      <vt:lpstr>可拆式三層乳膠名床 </vt:lpstr>
      <vt:lpstr>舒夢三線乳膠獨立筒</vt:lpstr>
      <vt:lpstr>舒富樂  特軟三線乳膠獨立筒</vt:lpstr>
      <vt:lpstr>艾美獨立三層</vt:lpstr>
      <vt:lpstr>德國AGRO可捲乳膠 </vt:lpstr>
      <vt:lpstr>巧克力硬式三線加乳膠 </vt:lpstr>
      <vt:lpstr>特製硬式三線加乳膠 </vt:lpstr>
      <vt:lpstr>摩登水冷膠</vt:lpstr>
      <vt:lpstr>投影片 42</vt:lpstr>
      <vt:lpstr>皇家五段式獨立筒</vt:lpstr>
      <vt:lpstr>蜂巢式四線水冷膠獨立筒</vt:lpstr>
      <vt:lpstr>蜂巢式四線水冷膠獨立筒</vt:lpstr>
      <vt:lpstr>鋼琴線三層乳膠蠶絲</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PC_WIN7X64</cp:lastModifiedBy>
  <cp:revision>221</cp:revision>
  <dcterms:created xsi:type="dcterms:W3CDTF">2011-10-30T15:09:42Z</dcterms:created>
  <dcterms:modified xsi:type="dcterms:W3CDTF">2018-07-03T08:30:25Z</dcterms:modified>
</cp:coreProperties>
</file>