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9" r:id="rId3"/>
    <p:sldId id="273" r:id="rId4"/>
    <p:sldId id="262" r:id="rId5"/>
    <p:sldId id="258" r:id="rId6"/>
    <p:sldId id="276" r:id="rId7"/>
    <p:sldId id="269" r:id="rId8"/>
    <p:sldId id="266" r:id="rId9"/>
    <p:sldId id="271" r:id="rId10"/>
    <p:sldId id="261" r:id="rId11"/>
    <p:sldId id="264" r:id="rId12"/>
    <p:sldId id="265" r:id="rId13"/>
    <p:sldId id="272" r:id="rId14"/>
    <p:sldId id="270" r:id="rId15"/>
    <p:sldId id="278" r:id="rId16"/>
    <p:sldId id="280" r:id="rId17"/>
    <p:sldId id="281" r:id="rId18"/>
    <p:sldId id="279" r:id="rId19"/>
    <p:sldId id="277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3508500-DEC2-454D-82DF-DD72C4977EBD}">
          <p14:sldIdLst>
            <p14:sldId id="256"/>
            <p14:sldId id="259"/>
          </p14:sldIdLst>
        </p14:section>
        <p14:section name="未命名的章節" id="{250C30A6-398B-4971-80D4-E92B2A8E32AE}">
          <p14:sldIdLst>
            <p14:sldId id="273"/>
            <p14:sldId id="262"/>
            <p14:sldId id="258"/>
            <p14:sldId id="276"/>
            <p14:sldId id="269"/>
            <p14:sldId id="266"/>
            <p14:sldId id="271"/>
            <p14:sldId id="261"/>
            <p14:sldId id="264"/>
            <p14:sldId id="265"/>
            <p14:sldId id="272"/>
            <p14:sldId id="270"/>
            <p14:sldId id="278"/>
            <p14:sldId id="280"/>
            <p14:sldId id="281"/>
            <p14:sldId id="279"/>
            <p14:sldId id="277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8" autoAdjust="0"/>
    <p:restoredTop sz="94660"/>
  </p:normalViewPr>
  <p:slideViewPr>
    <p:cSldViewPr>
      <p:cViewPr>
        <p:scale>
          <a:sx n="66" d="100"/>
          <a:sy n="66" d="100"/>
        </p:scale>
        <p:origin x="-119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3A70E-3CCE-4CFE-8DA4-20AC07A10EFF}" type="datetimeFigureOut">
              <a:rPr lang="zh-TW" altLang="en-US" smtClean="0"/>
              <a:t>2018/11/3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F377-E960-4BFA-A6E1-690ACA148E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6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3F377-E960-4BFA-A6E1-690ACA148E9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00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3F377-E960-4BFA-A6E1-690ACA148E9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3F377-E960-4BFA-A6E1-690ACA148E9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0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D33601-CA2A-4AF0-B2AF-4893D3D26197}" type="datetimeFigureOut">
              <a:rPr lang="zh-TW" altLang="en-US" smtClean="0"/>
              <a:t>2000/1/4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224335-FD13-4028-80FB-BA017960F7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rongen.com.tw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7180312" cy="1371600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主講人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榮恩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婦產科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診所院長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蔣騄羽醫師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1412776"/>
            <a:ext cx="64171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如何快樂平安的生產</a:t>
            </a:r>
            <a:endParaRPr lang="en-US" altLang="zh-TW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altLang="zh-TW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了解</a:t>
            </a:r>
            <a:r>
              <a:rPr lang="zh-TW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無痛分娩</a:t>
            </a:r>
          </a:p>
        </p:txBody>
      </p:sp>
    </p:spTree>
    <p:extLst>
      <p:ext uri="{BB962C8B-B14F-4D97-AF65-F5344CB8AC3E}">
        <p14:creationId xmlns:p14="http://schemas.microsoft.com/office/powerpoint/2010/main" val="38056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麻藥注入脊椎外後，會往上方腹部擴散，可解除子宮收縮造成的疼痛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缺點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生產時會陰部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疼痛無法涵蓋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7198" r="7579"/>
          <a:stretch/>
        </p:blipFill>
        <p:spPr>
          <a:xfrm rot="5400000">
            <a:off x="2469417" y="2651263"/>
            <a:ext cx="3911123" cy="3450373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V="1">
            <a:off x="4636750" y="2924944"/>
            <a:ext cx="72008" cy="72008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7171877" y="332656"/>
            <a:ext cx="931798" cy="882718"/>
            <a:chOff x="67289" y="1658674"/>
            <a:chExt cx="931798" cy="882718"/>
          </a:xfrm>
        </p:grpSpPr>
        <p:sp>
          <p:nvSpPr>
            <p:cNvPr id="10" name="橢圓 9"/>
            <p:cNvSpPr/>
            <p:nvPr/>
          </p:nvSpPr>
          <p:spPr>
            <a:xfrm>
              <a:off x="67289" y="1658674"/>
              <a:ext cx="931798" cy="8827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35671" y="177281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麻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50767" y="473477"/>
            <a:ext cx="5705409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無痛分娩</a:t>
            </a:r>
            <a:r>
              <a:rPr lang="en-US" altLang="zh-TW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硬脊膜外麻醉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99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04864"/>
            <a:ext cx="3964866" cy="4465212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硬脊膜外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麻醉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脊椎麻醉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的區別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8104" y="3573016"/>
            <a:ext cx="1152128" cy="5114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736666" y="36440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脊椎麻醉</a:t>
            </a:r>
          </a:p>
        </p:txBody>
      </p:sp>
      <p:sp>
        <p:nvSpPr>
          <p:cNvPr id="10" name="矩形 9"/>
          <p:cNvSpPr/>
          <p:nvPr/>
        </p:nvSpPr>
        <p:spPr>
          <a:xfrm>
            <a:off x="5584538" y="4115104"/>
            <a:ext cx="1152128" cy="511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767182" y="41861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硬脊膜外麻醉</a:t>
            </a:r>
            <a:endParaRPr lang="zh-TW" altLang="en-US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171877" y="332656"/>
            <a:ext cx="931798" cy="882718"/>
            <a:chOff x="67289" y="1658674"/>
            <a:chExt cx="931798" cy="882718"/>
          </a:xfrm>
        </p:grpSpPr>
        <p:sp>
          <p:nvSpPr>
            <p:cNvPr id="13" name="橢圓 12"/>
            <p:cNvSpPr/>
            <p:nvPr/>
          </p:nvSpPr>
          <p:spPr>
            <a:xfrm>
              <a:off x="67289" y="1658674"/>
              <a:ext cx="931798" cy="8827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35671" y="177281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麻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450767" y="473477"/>
            <a:ext cx="5705409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無痛分娩</a:t>
            </a:r>
            <a:r>
              <a:rPr lang="en-US" altLang="zh-TW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硬脊膜外麻醉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48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無痛的時間可隨產程的長短而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調整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缺點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麻藥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20min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，才可發揮無痛效果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患者會造成永久性背部疼痛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部分患者無法完全達到無痛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副作用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低血壓、失去膀胱控制、皮膚發癢、噁心、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無法有效緩解疼痛、頭痛、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暫時神經損傷、永久神經損傷、其他併發症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抽蓄、嚴重呼吸困難、死亡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171877" y="332656"/>
            <a:ext cx="931798" cy="882718"/>
            <a:chOff x="67289" y="1658674"/>
            <a:chExt cx="931798" cy="882718"/>
          </a:xfrm>
        </p:grpSpPr>
        <p:sp>
          <p:nvSpPr>
            <p:cNvPr id="8" name="橢圓 7"/>
            <p:cNvSpPr/>
            <p:nvPr/>
          </p:nvSpPr>
          <p:spPr>
            <a:xfrm>
              <a:off x="67289" y="1658674"/>
              <a:ext cx="931798" cy="8827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35671" y="177281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麻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450767" y="473477"/>
            <a:ext cx="5705409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無痛分娩</a:t>
            </a:r>
            <a:r>
              <a:rPr lang="en-US" altLang="zh-TW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硬脊膜外麻醉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83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藥物從靜脈注射，不會有傷害到脊椎的風險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施打後可立即達到無痛效果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缺點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無痛的時間，只能維持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2hr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左右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但通常孕婦打完無痛後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2hr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內可自然生產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酒量好的病人，無痛效果略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部分嬰兒的呼吸會受到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可利用麻醉解藥，解決此副作用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171877" y="332656"/>
            <a:ext cx="931798" cy="882718"/>
            <a:chOff x="67289" y="1658674"/>
            <a:chExt cx="931798" cy="882718"/>
          </a:xfrm>
        </p:grpSpPr>
        <p:sp>
          <p:nvSpPr>
            <p:cNvPr id="7" name="橢圓 6"/>
            <p:cNvSpPr/>
            <p:nvPr/>
          </p:nvSpPr>
          <p:spPr>
            <a:xfrm>
              <a:off x="67289" y="1658674"/>
              <a:ext cx="931798" cy="88271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35671" y="177281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0033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醉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429038" y="473477"/>
            <a:ext cx="6231194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無痛分娩</a:t>
            </a:r>
            <a:r>
              <a:rPr lang="en-US" altLang="zh-TW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靜脈式無痛分娩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20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Autofit/>
          </a:bodyPr>
          <a:lstStyle/>
          <a:p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無痛分娩分為兩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7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硬</a:t>
            </a:r>
            <a:r>
              <a:rPr lang="zh-TW" altLang="en-US" sz="17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脊膜外麻醉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缺點 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: 1.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延遲產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 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因為病患完全不會用力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         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價格較昂貴，市價約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6000-8000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b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         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當麻醉藥無法均勻分布時，仍會有疼痛感</a:t>
            </a:r>
            <a:b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       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約有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的產婦會有一輩子腰痠背痛的後遺症</a:t>
            </a:r>
            <a:b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1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</a:t>
            </a:r>
            <a:r>
              <a:rPr lang="zh-TW" altLang="en-US" sz="1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恩婦產科為了改善產婦的不良後遺症，採取以下方式</a:t>
            </a:r>
            <a:r>
              <a:rPr lang="zh-TW" altLang="en-US" sz="1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7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靜脈</a:t>
            </a:r>
            <a:r>
              <a:rPr lang="zh-TW" altLang="en-US" sz="1700" b="1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式無痛分娩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使用藥物從</a:t>
            </a:r>
            <a:r>
              <a:rPr lang="zh-TW" altLang="en-US" sz="1700" b="1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靜脈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注入體內產婦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體內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改善 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: 1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產婦達到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醉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的程度，在這情形之下，產婦仍可依照醫生指令自行用力</a:t>
            </a:r>
            <a:b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         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價格較便宜，僅收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4000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b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         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可加速生產過程，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通常打完麻藥兩小時內均能順利生產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   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     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無腰酸背痛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之後遺症</a:t>
            </a:r>
            <a:endParaRPr lang="zh-TW" altLang="en-US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1043608" y="3717032"/>
            <a:ext cx="504056" cy="2880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7544" y="473477"/>
            <a:ext cx="1236236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65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Autofit/>
          </a:bodyPr>
          <a:lstStyle/>
          <a:p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Q1: 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為何病患施打無痛分娩後，睡著了還能夠用力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A1: 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人體的肌肉可分成  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隨意肌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不隨意肌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4264" y="473477"/>
            <a:ext cx="1322798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標楷體" panose="03000509000000000000" pitchFamily="65" charset="-120"/>
              </a:rPr>
              <a:t>Q&amp;A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5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Autofit/>
          </a:bodyPr>
          <a:lstStyle/>
          <a:p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Q2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靜脈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式無痛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分娩，病患反應及口碑如何？</a:t>
            </a:r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4264" y="473477"/>
            <a:ext cx="1322798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標楷體" panose="03000509000000000000" pitchFamily="65" charset="-120"/>
              </a:rPr>
              <a:t>Q&amp;A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+mj-lt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024430"/>
            <a:ext cx="3786789" cy="8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9846"/>
            <a:ext cx="4902878" cy="483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19" y="3573016"/>
            <a:ext cx="36529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8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Autofit/>
          </a:bodyPr>
          <a:lstStyle/>
          <a:p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Q3: 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為何靜脈式無痛分娩效果佳，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醫院沒有使用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9" name="矩形 8"/>
          <p:cNvSpPr/>
          <p:nvPr/>
        </p:nvSpPr>
        <p:spPr>
          <a:xfrm>
            <a:off x="424264" y="473477"/>
            <a:ext cx="1322798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標楷體" panose="03000509000000000000" pitchFamily="65" charset="-120"/>
              </a:rPr>
              <a:t>Q&amp;A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58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Autofit/>
          </a:bodyPr>
          <a:lstStyle/>
          <a:p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榮恩婦產科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診所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03-3874556</a:t>
            </a:r>
          </a:p>
          <a:p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地址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桃園市大溪區信義路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網址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www.rongen.com.tw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FB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搜尋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榮恩婦產科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4264" y="473477"/>
            <a:ext cx="1322798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標楷體" panose="03000509000000000000" pitchFamily="65" charset="-120"/>
              </a:rPr>
              <a:t>Q&amp;A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+mj-lt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94" y="3284984"/>
            <a:ext cx="5324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496" y="2433662"/>
            <a:ext cx="9187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Thanks for your attention!</a:t>
            </a:r>
            <a:endParaRPr lang="zh-TW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6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生產機轉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為何要使用無痛分娩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有什麼好處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分娩方式及其優缺點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麻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vs.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76672"/>
            <a:ext cx="1236236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9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://www.spineuniverse.com/professional/news/nass/epidural-anesthesia-catheter-spine-surgery-effectively-reduces-postoperative</a:t>
            </a:r>
          </a:p>
          <a:p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http://panestesi.blogspot.com/2012/03/spinal-anestesi.html</a:t>
            </a:r>
          </a:p>
          <a:p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https://www.nhs.uk/conditions/epidural/side-effects/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994" y="473477"/>
            <a:ext cx="2287806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76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子宮頸進展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潛伏期 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(Latent Phase):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~4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活動期 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(Active Phase):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~10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第一胎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hr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，產程約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12hrs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多胎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1.5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hr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，產程約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8hrs</a:t>
            </a: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39658" y="6327679"/>
            <a:ext cx="26084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▲ 子宮頸進展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vs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8807" y="473477"/>
            <a:ext cx="3865161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子宮頸進展速度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4" t="-1" b="2353"/>
          <a:stretch/>
        </p:blipFill>
        <p:spPr>
          <a:xfrm rot="5400000">
            <a:off x="2906636" y="3211703"/>
            <a:ext cx="2754663" cy="34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假性陣痛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Prelabor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): 1/10min</a:t>
            </a: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第一產程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(First Stage):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1/3min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第二產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(Second Stage): 1/1.5min</a:t>
            </a: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r="7882"/>
          <a:stretch/>
        </p:blipFill>
        <p:spPr>
          <a:xfrm rot="5400000">
            <a:off x="2504350" y="2677377"/>
            <a:ext cx="3919275" cy="43924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7357" y="473477"/>
            <a:ext cx="4916731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子宮收縮頻率與壓力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99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8317" r="19424" b="10444"/>
          <a:stretch/>
        </p:blipFill>
        <p:spPr>
          <a:xfrm rot="5400000">
            <a:off x="3963294" y="1357762"/>
            <a:ext cx="5105845" cy="4032448"/>
          </a:xfrm>
          <a:prstGeom prst="rect">
            <a:avLst/>
          </a:prstGeom>
        </p:spPr>
      </p:pic>
      <p:sp>
        <p:nvSpPr>
          <p:cNvPr id="2" name="向右箭號 1"/>
          <p:cNvSpPr/>
          <p:nvPr/>
        </p:nvSpPr>
        <p:spPr>
          <a:xfrm>
            <a:off x="4572001" y="3987637"/>
            <a:ext cx="1008112" cy="506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 rot="10800000">
            <a:off x="7380313" y="3983401"/>
            <a:ext cx="1008112" cy="506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5400000">
            <a:off x="5671190" y="5606454"/>
            <a:ext cx="1484784" cy="929059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弧形箭號 (下彎) 22"/>
          <p:cNvSpPr/>
          <p:nvPr/>
        </p:nvSpPr>
        <p:spPr>
          <a:xfrm>
            <a:off x="6206658" y="857067"/>
            <a:ext cx="1476165" cy="1080120"/>
          </a:xfrm>
          <a:prstGeom prst="curvedDownArrow">
            <a:avLst>
              <a:gd name="adj1" fmla="val 19737"/>
              <a:gd name="adj2" fmla="val 69762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5117440" y="749055"/>
            <a:ext cx="2592288" cy="122413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內容版面配置區 2"/>
          <p:cNvSpPr txBox="1">
            <a:spLocks/>
          </p:cNvSpPr>
          <p:nvPr/>
        </p:nvSpPr>
        <p:spPr>
          <a:xfrm>
            <a:off x="609600" y="16337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紅色箭頭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阻礙生產的力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造成來源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109728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孕婦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因疼痛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造成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腹部扭曲</a:t>
            </a:r>
            <a:endParaRPr lang="en-US" altLang="zh-TW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孕婦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因疼痛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造成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提肛肌收縮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4572000" y="2780928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572001" y="2996952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572001" y="3212976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7524327" y="2780928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7524328" y="2996952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7524328" y="3212976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62265" y="473477"/>
            <a:ext cx="2813591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生產力學圖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57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為何要使用無痛分娩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有什麼好處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9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8317" r="19424" b="10444"/>
          <a:stretch/>
        </p:blipFill>
        <p:spPr>
          <a:xfrm rot="5400000">
            <a:off x="4179318" y="1789810"/>
            <a:ext cx="5105845" cy="4032448"/>
          </a:xfrm>
          <a:prstGeom prst="rect">
            <a:avLst/>
          </a:prstGeom>
        </p:spPr>
      </p:pic>
      <p:sp>
        <p:nvSpPr>
          <p:cNvPr id="2" name="向右箭號 1"/>
          <p:cNvSpPr/>
          <p:nvPr/>
        </p:nvSpPr>
        <p:spPr>
          <a:xfrm>
            <a:off x="4788025" y="4419685"/>
            <a:ext cx="1008112" cy="506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 rot="10800000">
            <a:off x="7596337" y="4415449"/>
            <a:ext cx="1008112" cy="506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弧形箭號 (下彎) 22"/>
          <p:cNvSpPr/>
          <p:nvPr/>
        </p:nvSpPr>
        <p:spPr>
          <a:xfrm>
            <a:off x="6422682" y="1124744"/>
            <a:ext cx="1476165" cy="1080120"/>
          </a:xfrm>
          <a:prstGeom prst="curvedDownArrow">
            <a:avLst>
              <a:gd name="adj1" fmla="val 19737"/>
              <a:gd name="adj2" fmla="val 69762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5333464" y="1016732"/>
            <a:ext cx="2592288" cy="122413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內容版面配置區 2"/>
          <p:cNvSpPr txBox="1">
            <a:spLocks/>
          </p:cNvSpPr>
          <p:nvPr/>
        </p:nvSpPr>
        <p:spPr>
          <a:xfrm>
            <a:off x="609600" y="16337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紅色箭頭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阻礙生產的力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造成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109728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孕婦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因疼痛造成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腹部扭曲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孕婦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因疼痛造成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提肛肌收縮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44008" y="4012322"/>
            <a:ext cx="955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/>
              <a:t>X</a:t>
            </a:r>
            <a:endParaRPr lang="zh-TW" altLang="en-US" sz="9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812360" y="4019580"/>
            <a:ext cx="955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/>
              <a:t>X</a:t>
            </a:r>
            <a:endParaRPr lang="zh-TW" altLang="en-US" sz="9600" dirty="0"/>
          </a:p>
        </p:txBody>
      </p:sp>
      <p:sp>
        <p:nvSpPr>
          <p:cNvPr id="15" name="向右箭號 14"/>
          <p:cNvSpPr/>
          <p:nvPr/>
        </p:nvSpPr>
        <p:spPr>
          <a:xfrm rot="5400000">
            <a:off x="5351901" y="4905164"/>
            <a:ext cx="2592288" cy="1224136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爆炸 1 11"/>
          <p:cNvSpPr/>
          <p:nvPr/>
        </p:nvSpPr>
        <p:spPr>
          <a:xfrm>
            <a:off x="0" y="3587532"/>
            <a:ext cx="5004048" cy="3153836"/>
          </a:xfrm>
          <a:prstGeom prst="irregularSeal1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33CC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21048" y="4775374"/>
            <a:ext cx="3262432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33CC"/>
                </a:solidFill>
              </a:rPr>
              <a:t>無痛分娩可消除</a:t>
            </a:r>
            <a:r>
              <a:rPr lang="zh-TW" altLang="en-US" sz="2000" b="1" u="sng" dirty="0" smtClean="0">
                <a:solidFill>
                  <a:srgbClr val="0033CC"/>
                </a:solidFill>
              </a:rPr>
              <a:t>因疼痛造成</a:t>
            </a:r>
            <a:endParaRPr lang="en-US" altLang="zh-TW" sz="2000" b="1" u="sng" dirty="0" smtClean="0">
              <a:solidFill>
                <a:srgbClr val="0033CC"/>
              </a:solidFill>
            </a:endParaRPr>
          </a:p>
          <a:p>
            <a:pPr algn="ctr"/>
            <a:r>
              <a:rPr lang="zh-TW" altLang="en-US" sz="2000" b="1" dirty="0">
                <a:solidFill>
                  <a:srgbClr val="0033CC"/>
                </a:solidFill>
              </a:rPr>
              <a:t>阻礙生產的力</a:t>
            </a:r>
          </a:p>
          <a:p>
            <a:pPr algn="ctr"/>
            <a:r>
              <a:rPr lang="zh-TW" altLang="en-US" sz="2000" b="1" dirty="0" smtClean="0">
                <a:solidFill>
                  <a:srgbClr val="0033CC"/>
                </a:solidFill>
              </a:rPr>
              <a:t>進而加速產程！</a:t>
            </a:r>
            <a:endParaRPr lang="en-US" altLang="zh-TW" sz="2000" b="1" dirty="0" smtClean="0">
              <a:solidFill>
                <a:srgbClr val="0033CC"/>
              </a:solidFill>
            </a:endParaRPr>
          </a:p>
          <a:p>
            <a:pPr algn="ctr"/>
            <a:endParaRPr lang="zh-TW" altLang="en-US" sz="2000" b="1" dirty="0">
              <a:solidFill>
                <a:srgbClr val="0033CC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4788024" y="3212976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788025" y="3429000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4788025" y="3645024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7740351" y="3212976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7740352" y="3429000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7740352" y="3645024"/>
            <a:ext cx="100811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770705" y="2795444"/>
            <a:ext cx="955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/>
              <a:t>X</a:t>
            </a:r>
            <a:endParaRPr lang="zh-TW" altLang="en-US" sz="96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864761" y="2780928"/>
            <a:ext cx="955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/>
              <a:t>X</a:t>
            </a:r>
            <a:endParaRPr lang="zh-TW" altLang="en-US" sz="9600" dirty="0"/>
          </a:p>
        </p:txBody>
      </p:sp>
      <p:sp>
        <p:nvSpPr>
          <p:cNvPr id="28" name="矩形 27"/>
          <p:cNvSpPr/>
          <p:nvPr/>
        </p:nvSpPr>
        <p:spPr>
          <a:xfrm>
            <a:off x="400488" y="473477"/>
            <a:ext cx="5179624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為何要使用無痛分娩</a:t>
            </a:r>
            <a:r>
              <a:rPr lang="en-US" altLang="zh-TW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39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0884" y="1454050"/>
            <a:ext cx="7483524" cy="4525963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無痛分娩分為兩種</a:t>
            </a:r>
            <a:b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4932040" y="1855364"/>
            <a:ext cx="4032448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 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靜脈式無痛分娩 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藥物從</a:t>
            </a:r>
            <a:r>
              <a:rPr lang="zh-TW" altLang="en-US" sz="2000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靜脈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注入體內產婦體內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改善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使產婦達到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醉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的程度，在這情形之下，產婦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仍可依照醫生指令自行用力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           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774826" y="1855365"/>
            <a:ext cx="330706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硬脊膜外麻醉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835696" y="2527726"/>
            <a:ext cx="931798" cy="882718"/>
            <a:chOff x="67289" y="1658674"/>
            <a:chExt cx="931798" cy="882718"/>
          </a:xfrm>
        </p:grpSpPr>
        <p:sp>
          <p:nvSpPr>
            <p:cNvPr id="4" name="橢圓 3"/>
            <p:cNvSpPr/>
            <p:nvPr/>
          </p:nvSpPr>
          <p:spPr>
            <a:xfrm>
              <a:off x="67289" y="1658674"/>
              <a:ext cx="931798" cy="8827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235671" y="177281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麻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372200" y="2492896"/>
            <a:ext cx="931798" cy="882718"/>
            <a:chOff x="67289" y="1658674"/>
            <a:chExt cx="931798" cy="882718"/>
          </a:xfrm>
        </p:grpSpPr>
        <p:sp>
          <p:nvSpPr>
            <p:cNvPr id="10" name="橢圓 9"/>
            <p:cNvSpPr/>
            <p:nvPr/>
          </p:nvSpPr>
          <p:spPr>
            <a:xfrm>
              <a:off x="67289" y="1658674"/>
              <a:ext cx="931798" cy="88271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35671" y="177281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0033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醉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467544" y="473477"/>
            <a:ext cx="2287806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無痛分娩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61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0884" y="145405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硬脊膜外麻醉使用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針具較粗，易傷害到脊椎的黃韌帶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造成永久性背部疼痛的後遺症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           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r="5939" b="39384"/>
          <a:stretch/>
        </p:blipFill>
        <p:spPr>
          <a:xfrm rot="5400000">
            <a:off x="2792325" y="3351399"/>
            <a:ext cx="3343325" cy="19143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65778" y="2681776"/>
            <a:ext cx="792088" cy="316835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629874" y="2681776"/>
            <a:ext cx="504056" cy="3343326"/>
          </a:xfrm>
          <a:prstGeom prst="rect">
            <a:avLst/>
          </a:prstGeom>
          <a:noFill/>
          <a:ln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弧形接點 11"/>
          <p:cNvCxnSpPr/>
          <p:nvPr/>
        </p:nvCxnSpPr>
        <p:spPr>
          <a:xfrm>
            <a:off x="2447815" y="3521670"/>
            <a:ext cx="1296145" cy="530267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弧形接點 13"/>
          <p:cNvCxnSpPr/>
          <p:nvPr/>
        </p:nvCxnSpPr>
        <p:spPr>
          <a:xfrm rot="10800000" flipV="1">
            <a:off x="5188402" y="3466593"/>
            <a:ext cx="972108" cy="799359"/>
          </a:xfrm>
          <a:prstGeom prst="curvedConnector3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822049" y="3291212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硬脊膜外針具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b="1" dirty="0">
                <a:solidFill>
                  <a:srgbClr val="FF0000"/>
                </a:solidFill>
              </a:rPr>
              <a:t>18G=1.3mm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286058" y="3128607"/>
            <a:ext cx="1771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33CC"/>
                </a:solidFill>
              </a:rPr>
              <a:t>椎脊麻醉針具</a:t>
            </a:r>
            <a:endParaRPr lang="en-US" altLang="zh-TW" dirty="0" smtClean="0">
              <a:solidFill>
                <a:srgbClr val="0033CC"/>
              </a:solidFill>
            </a:endParaRPr>
          </a:p>
          <a:p>
            <a:r>
              <a:rPr lang="en-US" altLang="zh-TW" b="1" dirty="0">
                <a:solidFill>
                  <a:srgbClr val="0033CC"/>
                </a:solidFill>
              </a:rPr>
              <a:t>26G=0.45mm</a:t>
            </a:r>
            <a:endParaRPr lang="zh-TW" altLang="en-US" b="1" dirty="0">
              <a:solidFill>
                <a:srgbClr val="0033CC"/>
              </a:solidFill>
            </a:endParaRPr>
          </a:p>
          <a:p>
            <a:endParaRPr lang="zh-TW" altLang="en-US" dirty="0">
              <a:solidFill>
                <a:srgbClr val="0033CC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7171877" y="332656"/>
            <a:ext cx="931798" cy="882718"/>
            <a:chOff x="67289" y="1658674"/>
            <a:chExt cx="931798" cy="882718"/>
          </a:xfrm>
        </p:grpSpPr>
        <p:sp>
          <p:nvSpPr>
            <p:cNvPr id="16" name="橢圓 15"/>
            <p:cNvSpPr/>
            <p:nvPr/>
          </p:nvSpPr>
          <p:spPr>
            <a:xfrm>
              <a:off x="67289" y="1658674"/>
              <a:ext cx="931798" cy="8827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35671" y="177281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麻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450767" y="473477"/>
            <a:ext cx="5705409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無痛分娩</a:t>
            </a:r>
            <a:r>
              <a:rPr lang="en-US" altLang="zh-TW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硬脊膜外麻醉</a:t>
            </a:r>
            <a:endParaRPr lang="zh-TW" altLang="en-US" sz="4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85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9905967</TotalTime>
  <Words>657</Words>
  <Application>Microsoft Office PowerPoint</Application>
  <PresentationFormat>如螢幕大小 (4:3)</PresentationFormat>
  <Paragraphs>139</Paragraphs>
  <Slides>20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匯合</vt:lpstr>
      <vt:lpstr>PowerPoint 簡報</vt:lpstr>
      <vt:lpstr>PowerPoint 簡報</vt:lpstr>
      <vt:lpstr>PowerPoint 簡報</vt:lpstr>
      <vt:lpstr>PowerPoint 簡報</vt:lpstr>
      <vt:lpstr>PowerPoint 簡報</vt:lpstr>
      <vt:lpstr>為何要使用無痛分娩?  有什麼好處?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如何快樂平安的生產</dc:title>
  <dc:creator>ASUS</dc:creator>
  <cp:lastModifiedBy>ASUS</cp:lastModifiedBy>
  <cp:revision>44</cp:revision>
  <dcterms:created xsi:type="dcterms:W3CDTF">2018-09-22T13:37:00Z</dcterms:created>
  <dcterms:modified xsi:type="dcterms:W3CDTF">2018-11-03T15:00:38Z</dcterms:modified>
</cp:coreProperties>
</file>